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slideLayouts/slideLayout18.xml" ContentType="application/vnd.openxmlformats-officedocument.presentationml.slideLayout+xml"/>
  <Override PartName="/ppt/theme/theme3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4" r:id="rId2"/>
    <p:sldMasterId id="2147483672" r:id="rId3"/>
    <p:sldMasterId id="2147483697" r:id="rId4"/>
  </p:sldMasterIdLst>
  <p:notesMasterIdLst>
    <p:notesMasterId r:id="rId27"/>
  </p:notesMasterIdLst>
  <p:sldIdLst>
    <p:sldId id="263" r:id="rId5"/>
    <p:sldId id="428" r:id="rId6"/>
    <p:sldId id="443" r:id="rId7"/>
    <p:sldId id="424" r:id="rId8"/>
    <p:sldId id="425" r:id="rId9"/>
    <p:sldId id="410" r:id="rId10"/>
    <p:sldId id="416" r:id="rId11"/>
    <p:sldId id="417" r:id="rId12"/>
    <p:sldId id="432" r:id="rId13"/>
    <p:sldId id="423" r:id="rId14"/>
    <p:sldId id="411" r:id="rId15"/>
    <p:sldId id="437" r:id="rId16"/>
    <p:sldId id="430" r:id="rId17"/>
    <p:sldId id="433" r:id="rId18"/>
    <p:sldId id="438" r:id="rId19"/>
    <p:sldId id="436" r:id="rId20"/>
    <p:sldId id="420" r:id="rId21"/>
    <p:sldId id="441" r:id="rId22"/>
    <p:sldId id="435" r:id="rId23"/>
    <p:sldId id="442" r:id="rId24"/>
    <p:sldId id="415" r:id="rId25"/>
    <p:sldId id="408" r:id="rId26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620" autoAdjust="0"/>
    <p:restoredTop sz="94963" autoAdjust="0"/>
  </p:normalViewPr>
  <p:slideViewPr>
    <p:cSldViewPr snapToGrid="0">
      <p:cViewPr varScale="1">
        <p:scale>
          <a:sx n="111" d="100"/>
          <a:sy n="111" d="100"/>
        </p:scale>
        <p:origin x="1624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notesMaster" Target="notesMasters/notesMaster1.xml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F09078-B925-49E3-BF68-15B0AC62DC84}" type="datetimeFigureOut">
              <a:rPr lang="en-US" smtClean="0"/>
              <a:t>4/20/17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D31B59-94F9-4676-B5CE-D9277A401D1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80579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618D38-F41C-DF47-AA83-6CA139CE6031}" type="slidenum">
              <a:rPr>
                <a:solidFill>
                  <a:prstClr val="black"/>
                </a:solidFill>
              </a:rPr>
              <a:pPr/>
              <a:t>1</a:t>
            </a:fld>
            <a:endParaRPr lang="de-DE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49579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multiple gRNAs duplets!</a:t>
            </a:r>
          </a:p>
          <a:p>
            <a:r>
              <a:rPr lang="en-US" dirty="0" smtClean="0"/>
              <a:t>most abundant gRNA</a:t>
            </a:r>
            <a:r>
              <a:rPr lang="en-US" baseline="0" dirty="0" smtClean="0"/>
              <a:t> was assigned. Most cells had only one molecule detected in screen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D31B59-94F9-4676-B5CE-D9277A401D17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4141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multiple gRNAs duplets!</a:t>
            </a:r>
          </a:p>
          <a:p>
            <a:r>
              <a:rPr lang="en-US" dirty="0" smtClean="0"/>
              <a:t>most abundant gRNA</a:t>
            </a:r>
            <a:r>
              <a:rPr lang="en-US" baseline="0" dirty="0" smtClean="0"/>
              <a:t> was assigned. Most cells had only one molecule detected in screen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D31B59-94F9-4676-B5CE-D9277A401D17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51764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supp</a:t>
            </a:r>
            <a:r>
              <a:rPr lang="en-US" dirty="0" smtClean="0"/>
              <a:t> 7a all cells!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D31B59-94F9-4676-B5CE-D9277A401D17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26876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supp</a:t>
            </a:r>
            <a:r>
              <a:rPr lang="en-US" dirty="0" smtClean="0"/>
              <a:t> 7a all cells!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D31B59-94F9-4676-B5CE-D9277A401D17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58302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5.xml"/><Relationship Id="rId2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6.xml"/><Relationship Id="rId2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7.png"/><Relationship Id="rId3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2.xml"/><Relationship Id="rId2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3.xml"/><Relationship Id="rId2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4.xml"/><Relationship Id="rId2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ihandform 9"/>
          <p:cNvSpPr/>
          <p:nvPr userDrawn="1"/>
        </p:nvSpPr>
        <p:spPr>
          <a:xfrm>
            <a:off x="6273799" y="3105149"/>
            <a:ext cx="2894895" cy="3778250"/>
          </a:xfrm>
          <a:custGeom>
            <a:avLst/>
            <a:gdLst>
              <a:gd name="connsiteX0" fmla="*/ 342900 w 3048000"/>
              <a:gd name="connsiteY0" fmla="*/ 3778250 h 3949700"/>
              <a:gd name="connsiteX1" fmla="*/ 336550 w 3048000"/>
              <a:gd name="connsiteY1" fmla="*/ 3340100 h 3949700"/>
              <a:gd name="connsiteX2" fmla="*/ 0 w 3048000"/>
              <a:gd name="connsiteY2" fmla="*/ 3282950 h 3949700"/>
              <a:gd name="connsiteX3" fmla="*/ 0 w 3048000"/>
              <a:gd name="connsiteY3" fmla="*/ 1416050 h 3949700"/>
              <a:gd name="connsiteX4" fmla="*/ 793750 w 3048000"/>
              <a:gd name="connsiteY4" fmla="*/ 1168400 h 3949700"/>
              <a:gd name="connsiteX5" fmla="*/ 787400 w 3048000"/>
              <a:gd name="connsiteY5" fmla="*/ 558800 h 3949700"/>
              <a:gd name="connsiteX6" fmla="*/ 1498600 w 3048000"/>
              <a:gd name="connsiteY6" fmla="*/ 0 h 3949700"/>
              <a:gd name="connsiteX7" fmla="*/ 1828800 w 3048000"/>
              <a:gd name="connsiteY7" fmla="*/ 565150 h 3949700"/>
              <a:gd name="connsiteX8" fmla="*/ 1816100 w 3048000"/>
              <a:gd name="connsiteY8" fmla="*/ 825500 h 3949700"/>
              <a:gd name="connsiteX9" fmla="*/ 2559050 w 3048000"/>
              <a:gd name="connsiteY9" fmla="*/ 590550 h 3949700"/>
              <a:gd name="connsiteX10" fmla="*/ 2552700 w 3048000"/>
              <a:gd name="connsiteY10" fmla="*/ 819150 h 3949700"/>
              <a:gd name="connsiteX11" fmla="*/ 2794000 w 3048000"/>
              <a:gd name="connsiteY11" fmla="*/ 736600 h 3949700"/>
              <a:gd name="connsiteX12" fmla="*/ 2901950 w 3048000"/>
              <a:gd name="connsiteY12" fmla="*/ 1092200 h 3949700"/>
              <a:gd name="connsiteX13" fmla="*/ 3041650 w 3048000"/>
              <a:gd name="connsiteY13" fmla="*/ 1530350 h 3949700"/>
              <a:gd name="connsiteX14" fmla="*/ 3048000 w 3048000"/>
              <a:gd name="connsiteY14" fmla="*/ 3949700 h 3949700"/>
              <a:gd name="connsiteX15" fmla="*/ 336550 w 3048000"/>
              <a:gd name="connsiteY15" fmla="*/ 3949700 h 3949700"/>
              <a:gd name="connsiteX16" fmla="*/ 342900 w 3048000"/>
              <a:gd name="connsiteY16" fmla="*/ 3778250 h 3949700"/>
              <a:gd name="connsiteX0" fmla="*/ 342900 w 3048000"/>
              <a:gd name="connsiteY0" fmla="*/ 3778250 h 3949700"/>
              <a:gd name="connsiteX1" fmla="*/ 336550 w 3048000"/>
              <a:gd name="connsiteY1" fmla="*/ 3340100 h 3949700"/>
              <a:gd name="connsiteX2" fmla="*/ 0 w 3048000"/>
              <a:gd name="connsiteY2" fmla="*/ 3282950 h 3949700"/>
              <a:gd name="connsiteX3" fmla="*/ 0 w 3048000"/>
              <a:gd name="connsiteY3" fmla="*/ 1416050 h 3949700"/>
              <a:gd name="connsiteX4" fmla="*/ 793750 w 3048000"/>
              <a:gd name="connsiteY4" fmla="*/ 1168400 h 3949700"/>
              <a:gd name="connsiteX5" fmla="*/ 787400 w 3048000"/>
              <a:gd name="connsiteY5" fmla="*/ 558800 h 3949700"/>
              <a:gd name="connsiteX6" fmla="*/ 1498600 w 3048000"/>
              <a:gd name="connsiteY6" fmla="*/ 0 h 3949700"/>
              <a:gd name="connsiteX7" fmla="*/ 1828800 w 3048000"/>
              <a:gd name="connsiteY7" fmla="*/ 565150 h 3949700"/>
              <a:gd name="connsiteX8" fmla="*/ 1816100 w 3048000"/>
              <a:gd name="connsiteY8" fmla="*/ 825500 h 3949700"/>
              <a:gd name="connsiteX9" fmla="*/ 2559050 w 3048000"/>
              <a:gd name="connsiteY9" fmla="*/ 590550 h 3949700"/>
              <a:gd name="connsiteX10" fmla="*/ 2552700 w 3048000"/>
              <a:gd name="connsiteY10" fmla="*/ 819150 h 3949700"/>
              <a:gd name="connsiteX11" fmla="*/ 2794000 w 3048000"/>
              <a:gd name="connsiteY11" fmla="*/ 736600 h 3949700"/>
              <a:gd name="connsiteX12" fmla="*/ 2901950 w 3048000"/>
              <a:gd name="connsiteY12" fmla="*/ 1092200 h 3949700"/>
              <a:gd name="connsiteX13" fmla="*/ 3041650 w 3048000"/>
              <a:gd name="connsiteY13" fmla="*/ 1530350 h 3949700"/>
              <a:gd name="connsiteX14" fmla="*/ 3048000 w 3048000"/>
              <a:gd name="connsiteY14" fmla="*/ 3949700 h 3949700"/>
              <a:gd name="connsiteX15" fmla="*/ 336550 w 3048000"/>
              <a:gd name="connsiteY15" fmla="*/ 3949700 h 3949700"/>
              <a:gd name="connsiteX16" fmla="*/ 342900 w 3048000"/>
              <a:gd name="connsiteY16" fmla="*/ 3778250 h 3949700"/>
              <a:gd name="connsiteX0" fmla="*/ 342900 w 3048000"/>
              <a:gd name="connsiteY0" fmla="*/ 3778250 h 3949700"/>
              <a:gd name="connsiteX1" fmla="*/ 336550 w 3048000"/>
              <a:gd name="connsiteY1" fmla="*/ 3340100 h 3949700"/>
              <a:gd name="connsiteX2" fmla="*/ 0 w 3048000"/>
              <a:gd name="connsiteY2" fmla="*/ 3282950 h 3949700"/>
              <a:gd name="connsiteX3" fmla="*/ 0 w 3048000"/>
              <a:gd name="connsiteY3" fmla="*/ 1416050 h 3949700"/>
              <a:gd name="connsiteX4" fmla="*/ 793750 w 3048000"/>
              <a:gd name="connsiteY4" fmla="*/ 1168400 h 3949700"/>
              <a:gd name="connsiteX5" fmla="*/ 787400 w 3048000"/>
              <a:gd name="connsiteY5" fmla="*/ 558800 h 3949700"/>
              <a:gd name="connsiteX6" fmla="*/ 1498600 w 3048000"/>
              <a:gd name="connsiteY6" fmla="*/ 0 h 3949700"/>
              <a:gd name="connsiteX7" fmla="*/ 1828800 w 3048000"/>
              <a:gd name="connsiteY7" fmla="*/ 565150 h 3949700"/>
              <a:gd name="connsiteX8" fmla="*/ 1816100 w 3048000"/>
              <a:gd name="connsiteY8" fmla="*/ 825500 h 3949700"/>
              <a:gd name="connsiteX9" fmla="*/ 1722967 w 3048000"/>
              <a:gd name="connsiteY9" fmla="*/ 827617 h 3949700"/>
              <a:gd name="connsiteX10" fmla="*/ 2559050 w 3048000"/>
              <a:gd name="connsiteY10" fmla="*/ 590550 h 3949700"/>
              <a:gd name="connsiteX11" fmla="*/ 2552700 w 3048000"/>
              <a:gd name="connsiteY11" fmla="*/ 819150 h 3949700"/>
              <a:gd name="connsiteX12" fmla="*/ 2794000 w 3048000"/>
              <a:gd name="connsiteY12" fmla="*/ 736600 h 3949700"/>
              <a:gd name="connsiteX13" fmla="*/ 2901950 w 3048000"/>
              <a:gd name="connsiteY13" fmla="*/ 1092200 h 3949700"/>
              <a:gd name="connsiteX14" fmla="*/ 3041650 w 3048000"/>
              <a:gd name="connsiteY14" fmla="*/ 1530350 h 3949700"/>
              <a:gd name="connsiteX15" fmla="*/ 3048000 w 3048000"/>
              <a:gd name="connsiteY15" fmla="*/ 3949700 h 3949700"/>
              <a:gd name="connsiteX16" fmla="*/ 336550 w 3048000"/>
              <a:gd name="connsiteY16" fmla="*/ 3949700 h 3949700"/>
              <a:gd name="connsiteX17" fmla="*/ 342900 w 3048000"/>
              <a:gd name="connsiteY17" fmla="*/ 3778250 h 3949700"/>
              <a:gd name="connsiteX0" fmla="*/ 342900 w 3048000"/>
              <a:gd name="connsiteY0" fmla="*/ 3778250 h 3949700"/>
              <a:gd name="connsiteX1" fmla="*/ 336550 w 3048000"/>
              <a:gd name="connsiteY1" fmla="*/ 3340100 h 3949700"/>
              <a:gd name="connsiteX2" fmla="*/ 0 w 3048000"/>
              <a:gd name="connsiteY2" fmla="*/ 3282950 h 3949700"/>
              <a:gd name="connsiteX3" fmla="*/ 0 w 3048000"/>
              <a:gd name="connsiteY3" fmla="*/ 1416050 h 3949700"/>
              <a:gd name="connsiteX4" fmla="*/ 793750 w 3048000"/>
              <a:gd name="connsiteY4" fmla="*/ 1168400 h 3949700"/>
              <a:gd name="connsiteX5" fmla="*/ 787400 w 3048000"/>
              <a:gd name="connsiteY5" fmla="*/ 558800 h 3949700"/>
              <a:gd name="connsiteX6" fmla="*/ 1498600 w 3048000"/>
              <a:gd name="connsiteY6" fmla="*/ 0 h 3949700"/>
              <a:gd name="connsiteX7" fmla="*/ 1828800 w 3048000"/>
              <a:gd name="connsiteY7" fmla="*/ 565150 h 3949700"/>
              <a:gd name="connsiteX8" fmla="*/ 1816100 w 3048000"/>
              <a:gd name="connsiteY8" fmla="*/ 825500 h 3949700"/>
              <a:gd name="connsiteX9" fmla="*/ 1722967 w 3048000"/>
              <a:gd name="connsiteY9" fmla="*/ 827617 h 3949700"/>
              <a:gd name="connsiteX10" fmla="*/ 2006600 w 3048000"/>
              <a:gd name="connsiteY10" fmla="*/ 738717 h 3949700"/>
              <a:gd name="connsiteX11" fmla="*/ 2559050 w 3048000"/>
              <a:gd name="connsiteY11" fmla="*/ 590550 h 3949700"/>
              <a:gd name="connsiteX12" fmla="*/ 2552700 w 3048000"/>
              <a:gd name="connsiteY12" fmla="*/ 819150 h 3949700"/>
              <a:gd name="connsiteX13" fmla="*/ 2794000 w 3048000"/>
              <a:gd name="connsiteY13" fmla="*/ 736600 h 3949700"/>
              <a:gd name="connsiteX14" fmla="*/ 2901950 w 3048000"/>
              <a:gd name="connsiteY14" fmla="*/ 1092200 h 3949700"/>
              <a:gd name="connsiteX15" fmla="*/ 3041650 w 3048000"/>
              <a:gd name="connsiteY15" fmla="*/ 1530350 h 3949700"/>
              <a:gd name="connsiteX16" fmla="*/ 3048000 w 3048000"/>
              <a:gd name="connsiteY16" fmla="*/ 3949700 h 3949700"/>
              <a:gd name="connsiteX17" fmla="*/ 336550 w 3048000"/>
              <a:gd name="connsiteY17" fmla="*/ 3949700 h 3949700"/>
              <a:gd name="connsiteX18" fmla="*/ 342900 w 3048000"/>
              <a:gd name="connsiteY18" fmla="*/ 3778250 h 3949700"/>
              <a:gd name="connsiteX0" fmla="*/ 342900 w 3048000"/>
              <a:gd name="connsiteY0" fmla="*/ 3778250 h 3949700"/>
              <a:gd name="connsiteX1" fmla="*/ 336550 w 3048000"/>
              <a:gd name="connsiteY1" fmla="*/ 3340100 h 3949700"/>
              <a:gd name="connsiteX2" fmla="*/ 0 w 3048000"/>
              <a:gd name="connsiteY2" fmla="*/ 3282950 h 3949700"/>
              <a:gd name="connsiteX3" fmla="*/ 0 w 3048000"/>
              <a:gd name="connsiteY3" fmla="*/ 1416050 h 3949700"/>
              <a:gd name="connsiteX4" fmla="*/ 793750 w 3048000"/>
              <a:gd name="connsiteY4" fmla="*/ 1168400 h 3949700"/>
              <a:gd name="connsiteX5" fmla="*/ 787400 w 3048000"/>
              <a:gd name="connsiteY5" fmla="*/ 558800 h 3949700"/>
              <a:gd name="connsiteX6" fmla="*/ 1498600 w 3048000"/>
              <a:gd name="connsiteY6" fmla="*/ 0 h 3949700"/>
              <a:gd name="connsiteX7" fmla="*/ 1828800 w 3048000"/>
              <a:gd name="connsiteY7" fmla="*/ 565150 h 3949700"/>
              <a:gd name="connsiteX8" fmla="*/ 1816100 w 3048000"/>
              <a:gd name="connsiteY8" fmla="*/ 825500 h 3949700"/>
              <a:gd name="connsiteX9" fmla="*/ 1722967 w 3048000"/>
              <a:gd name="connsiteY9" fmla="*/ 827617 h 3949700"/>
              <a:gd name="connsiteX10" fmla="*/ 2006600 w 3048000"/>
              <a:gd name="connsiteY10" fmla="*/ 802217 h 3949700"/>
              <a:gd name="connsiteX11" fmla="*/ 2559050 w 3048000"/>
              <a:gd name="connsiteY11" fmla="*/ 590550 h 3949700"/>
              <a:gd name="connsiteX12" fmla="*/ 2552700 w 3048000"/>
              <a:gd name="connsiteY12" fmla="*/ 819150 h 3949700"/>
              <a:gd name="connsiteX13" fmla="*/ 2794000 w 3048000"/>
              <a:gd name="connsiteY13" fmla="*/ 736600 h 3949700"/>
              <a:gd name="connsiteX14" fmla="*/ 2901950 w 3048000"/>
              <a:gd name="connsiteY14" fmla="*/ 1092200 h 3949700"/>
              <a:gd name="connsiteX15" fmla="*/ 3041650 w 3048000"/>
              <a:gd name="connsiteY15" fmla="*/ 1530350 h 3949700"/>
              <a:gd name="connsiteX16" fmla="*/ 3048000 w 3048000"/>
              <a:gd name="connsiteY16" fmla="*/ 3949700 h 3949700"/>
              <a:gd name="connsiteX17" fmla="*/ 336550 w 3048000"/>
              <a:gd name="connsiteY17" fmla="*/ 3949700 h 3949700"/>
              <a:gd name="connsiteX18" fmla="*/ 342900 w 3048000"/>
              <a:gd name="connsiteY18" fmla="*/ 3778250 h 3949700"/>
              <a:gd name="connsiteX0" fmla="*/ 342900 w 3048000"/>
              <a:gd name="connsiteY0" fmla="*/ 3778250 h 3949700"/>
              <a:gd name="connsiteX1" fmla="*/ 336550 w 3048000"/>
              <a:gd name="connsiteY1" fmla="*/ 3340100 h 3949700"/>
              <a:gd name="connsiteX2" fmla="*/ 0 w 3048000"/>
              <a:gd name="connsiteY2" fmla="*/ 3282950 h 3949700"/>
              <a:gd name="connsiteX3" fmla="*/ 0 w 3048000"/>
              <a:gd name="connsiteY3" fmla="*/ 1416050 h 3949700"/>
              <a:gd name="connsiteX4" fmla="*/ 793750 w 3048000"/>
              <a:gd name="connsiteY4" fmla="*/ 1168400 h 3949700"/>
              <a:gd name="connsiteX5" fmla="*/ 787400 w 3048000"/>
              <a:gd name="connsiteY5" fmla="*/ 558800 h 3949700"/>
              <a:gd name="connsiteX6" fmla="*/ 1498600 w 3048000"/>
              <a:gd name="connsiteY6" fmla="*/ 0 h 3949700"/>
              <a:gd name="connsiteX7" fmla="*/ 1828800 w 3048000"/>
              <a:gd name="connsiteY7" fmla="*/ 565150 h 3949700"/>
              <a:gd name="connsiteX8" fmla="*/ 1816100 w 3048000"/>
              <a:gd name="connsiteY8" fmla="*/ 825500 h 3949700"/>
              <a:gd name="connsiteX9" fmla="*/ 1722967 w 3048000"/>
              <a:gd name="connsiteY9" fmla="*/ 827617 h 3949700"/>
              <a:gd name="connsiteX10" fmla="*/ 2559050 w 3048000"/>
              <a:gd name="connsiteY10" fmla="*/ 590550 h 3949700"/>
              <a:gd name="connsiteX11" fmla="*/ 2552700 w 3048000"/>
              <a:gd name="connsiteY11" fmla="*/ 819150 h 3949700"/>
              <a:gd name="connsiteX12" fmla="*/ 2794000 w 3048000"/>
              <a:gd name="connsiteY12" fmla="*/ 736600 h 3949700"/>
              <a:gd name="connsiteX13" fmla="*/ 2901950 w 3048000"/>
              <a:gd name="connsiteY13" fmla="*/ 1092200 h 3949700"/>
              <a:gd name="connsiteX14" fmla="*/ 3041650 w 3048000"/>
              <a:gd name="connsiteY14" fmla="*/ 1530350 h 3949700"/>
              <a:gd name="connsiteX15" fmla="*/ 3048000 w 3048000"/>
              <a:gd name="connsiteY15" fmla="*/ 3949700 h 3949700"/>
              <a:gd name="connsiteX16" fmla="*/ 336550 w 3048000"/>
              <a:gd name="connsiteY16" fmla="*/ 3949700 h 3949700"/>
              <a:gd name="connsiteX17" fmla="*/ 342900 w 3048000"/>
              <a:gd name="connsiteY17" fmla="*/ 3778250 h 3949700"/>
              <a:gd name="connsiteX0" fmla="*/ 342900 w 3048000"/>
              <a:gd name="connsiteY0" fmla="*/ 3778250 h 3949700"/>
              <a:gd name="connsiteX1" fmla="*/ 336550 w 3048000"/>
              <a:gd name="connsiteY1" fmla="*/ 3340100 h 3949700"/>
              <a:gd name="connsiteX2" fmla="*/ 0 w 3048000"/>
              <a:gd name="connsiteY2" fmla="*/ 3282950 h 3949700"/>
              <a:gd name="connsiteX3" fmla="*/ 0 w 3048000"/>
              <a:gd name="connsiteY3" fmla="*/ 1416050 h 3949700"/>
              <a:gd name="connsiteX4" fmla="*/ 793750 w 3048000"/>
              <a:gd name="connsiteY4" fmla="*/ 1168400 h 3949700"/>
              <a:gd name="connsiteX5" fmla="*/ 787400 w 3048000"/>
              <a:gd name="connsiteY5" fmla="*/ 558800 h 3949700"/>
              <a:gd name="connsiteX6" fmla="*/ 1498600 w 3048000"/>
              <a:gd name="connsiteY6" fmla="*/ 0 h 3949700"/>
              <a:gd name="connsiteX7" fmla="*/ 1828800 w 3048000"/>
              <a:gd name="connsiteY7" fmla="*/ 565150 h 3949700"/>
              <a:gd name="connsiteX8" fmla="*/ 1816100 w 3048000"/>
              <a:gd name="connsiteY8" fmla="*/ 825500 h 3949700"/>
              <a:gd name="connsiteX9" fmla="*/ 2559050 w 3048000"/>
              <a:gd name="connsiteY9" fmla="*/ 590550 h 3949700"/>
              <a:gd name="connsiteX10" fmla="*/ 2552700 w 3048000"/>
              <a:gd name="connsiteY10" fmla="*/ 819150 h 3949700"/>
              <a:gd name="connsiteX11" fmla="*/ 2794000 w 3048000"/>
              <a:gd name="connsiteY11" fmla="*/ 736600 h 3949700"/>
              <a:gd name="connsiteX12" fmla="*/ 2901950 w 3048000"/>
              <a:gd name="connsiteY12" fmla="*/ 1092200 h 3949700"/>
              <a:gd name="connsiteX13" fmla="*/ 3041650 w 3048000"/>
              <a:gd name="connsiteY13" fmla="*/ 1530350 h 3949700"/>
              <a:gd name="connsiteX14" fmla="*/ 3048000 w 3048000"/>
              <a:gd name="connsiteY14" fmla="*/ 3949700 h 3949700"/>
              <a:gd name="connsiteX15" fmla="*/ 336550 w 3048000"/>
              <a:gd name="connsiteY15" fmla="*/ 3949700 h 3949700"/>
              <a:gd name="connsiteX16" fmla="*/ 342900 w 3048000"/>
              <a:gd name="connsiteY16" fmla="*/ 3778250 h 3949700"/>
              <a:gd name="connsiteX0" fmla="*/ 342900 w 3048000"/>
              <a:gd name="connsiteY0" fmla="*/ 3778250 h 3949700"/>
              <a:gd name="connsiteX1" fmla="*/ 336550 w 3048000"/>
              <a:gd name="connsiteY1" fmla="*/ 3340100 h 3949700"/>
              <a:gd name="connsiteX2" fmla="*/ 0 w 3048000"/>
              <a:gd name="connsiteY2" fmla="*/ 3282950 h 3949700"/>
              <a:gd name="connsiteX3" fmla="*/ 0 w 3048000"/>
              <a:gd name="connsiteY3" fmla="*/ 1416050 h 3949700"/>
              <a:gd name="connsiteX4" fmla="*/ 793750 w 3048000"/>
              <a:gd name="connsiteY4" fmla="*/ 1168400 h 3949700"/>
              <a:gd name="connsiteX5" fmla="*/ 787400 w 3048000"/>
              <a:gd name="connsiteY5" fmla="*/ 558800 h 3949700"/>
              <a:gd name="connsiteX6" fmla="*/ 1498600 w 3048000"/>
              <a:gd name="connsiteY6" fmla="*/ 0 h 3949700"/>
              <a:gd name="connsiteX7" fmla="*/ 1828800 w 3048000"/>
              <a:gd name="connsiteY7" fmla="*/ 565150 h 3949700"/>
              <a:gd name="connsiteX8" fmla="*/ 1816100 w 3048000"/>
              <a:gd name="connsiteY8" fmla="*/ 825500 h 3949700"/>
              <a:gd name="connsiteX9" fmla="*/ 1824567 w 3048000"/>
              <a:gd name="connsiteY9" fmla="*/ 899583 h 3949700"/>
              <a:gd name="connsiteX10" fmla="*/ 2559050 w 3048000"/>
              <a:gd name="connsiteY10" fmla="*/ 590550 h 3949700"/>
              <a:gd name="connsiteX11" fmla="*/ 2552700 w 3048000"/>
              <a:gd name="connsiteY11" fmla="*/ 819150 h 3949700"/>
              <a:gd name="connsiteX12" fmla="*/ 2794000 w 3048000"/>
              <a:gd name="connsiteY12" fmla="*/ 736600 h 3949700"/>
              <a:gd name="connsiteX13" fmla="*/ 2901950 w 3048000"/>
              <a:gd name="connsiteY13" fmla="*/ 1092200 h 3949700"/>
              <a:gd name="connsiteX14" fmla="*/ 3041650 w 3048000"/>
              <a:gd name="connsiteY14" fmla="*/ 1530350 h 3949700"/>
              <a:gd name="connsiteX15" fmla="*/ 3048000 w 3048000"/>
              <a:gd name="connsiteY15" fmla="*/ 3949700 h 3949700"/>
              <a:gd name="connsiteX16" fmla="*/ 336550 w 3048000"/>
              <a:gd name="connsiteY16" fmla="*/ 3949700 h 3949700"/>
              <a:gd name="connsiteX17" fmla="*/ 342900 w 3048000"/>
              <a:gd name="connsiteY17" fmla="*/ 3778250 h 3949700"/>
              <a:gd name="connsiteX0" fmla="*/ 342900 w 3048000"/>
              <a:gd name="connsiteY0" fmla="*/ 3778250 h 3949700"/>
              <a:gd name="connsiteX1" fmla="*/ 336550 w 3048000"/>
              <a:gd name="connsiteY1" fmla="*/ 3340100 h 3949700"/>
              <a:gd name="connsiteX2" fmla="*/ 0 w 3048000"/>
              <a:gd name="connsiteY2" fmla="*/ 3282950 h 3949700"/>
              <a:gd name="connsiteX3" fmla="*/ 0 w 3048000"/>
              <a:gd name="connsiteY3" fmla="*/ 1416050 h 3949700"/>
              <a:gd name="connsiteX4" fmla="*/ 793750 w 3048000"/>
              <a:gd name="connsiteY4" fmla="*/ 1168400 h 3949700"/>
              <a:gd name="connsiteX5" fmla="*/ 787400 w 3048000"/>
              <a:gd name="connsiteY5" fmla="*/ 558800 h 3949700"/>
              <a:gd name="connsiteX6" fmla="*/ 1498600 w 3048000"/>
              <a:gd name="connsiteY6" fmla="*/ 0 h 3949700"/>
              <a:gd name="connsiteX7" fmla="*/ 1828800 w 3048000"/>
              <a:gd name="connsiteY7" fmla="*/ 565150 h 3949700"/>
              <a:gd name="connsiteX8" fmla="*/ 1816100 w 3048000"/>
              <a:gd name="connsiteY8" fmla="*/ 736600 h 3949700"/>
              <a:gd name="connsiteX9" fmla="*/ 1824567 w 3048000"/>
              <a:gd name="connsiteY9" fmla="*/ 899583 h 3949700"/>
              <a:gd name="connsiteX10" fmla="*/ 2559050 w 3048000"/>
              <a:gd name="connsiteY10" fmla="*/ 590550 h 3949700"/>
              <a:gd name="connsiteX11" fmla="*/ 2552700 w 3048000"/>
              <a:gd name="connsiteY11" fmla="*/ 819150 h 3949700"/>
              <a:gd name="connsiteX12" fmla="*/ 2794000 w 3048000"/>
              <a:gd name="connsiteY12" fmla="*/ 736600 h 3949700"/>
              <a:gd name="connsiteX13" fmla="*/ 2901950 w 3048000"/>
              <a:gd name="connsiteY13" fmla="*/ 1092200 h 3949700"/>
              <a:gd name="connsiteX14" fmla="*/ 3041650 w 3048000"/>
              <a:gd name="connsiteY14" fmla="*/ 1530350 h 3949700"/>
              <a:gd name="connsiteX15" fmla="*/ 3048000 w 3048000"/>
              <a:gd name="connsiteY15" fmla="*/ 3949700 h 3949700"/>
              <a:gd name="connsiteX16" fmla="*/ 336550 w 3048000"/>
              <a:gd name="connsiteY16" fmla="*/ 3949700 h 3949700"/>
              <a:gd name="connsiteX17" fmla="*/ 342900 w 3048000"/>
              <a:gd name="connsiteY17" fmla="*/ 3778250 h 3949700"/>
              <a:gd name="connsiteX0" fmla="*/ 342900 w 3048000"/>
              <a:gd name="connsiteY0" fmla="*/ 3778250 h 3949700"/>
              <a:gd name="connsiteX1" fmla="*/ 336550 w 3048000"/>
              <a:gd name="connsiteY1" fmla="*/ 3340100 h 3949700"/>
              <a:gd name="connsiteX2" fmla="*/ 0 w 3048000"/>
              <a:gd name="connsiteY2" fmla="*/ 3282950 h 3949700"/>
              <a:gd name="connsiteX3" fmla="*/ 0 w 3048000"/>
              <a:gd name="connsiteY3" fmla="*/ 1416050 h 3949700"/>
              <a:gd name="connsiteX4" fmla="*/ 793750 w 3048000"/>
              <a:gd name="connsiteY4" fmla="*/ 1168400 h 3949700"/>
              <a:gd name="connsiteX5" fmla="*/ 787400 w 3048000"/>
              <a:gd name="connsiteY5" fmla="*/ 558800 h 3949700"/>
              <a:gd name="connsiteX6" fmla="*/ 1498600 w 3048000"/>
              <a:gd name="connsiteY6" fmla="*/ 0 h 3949700"/>
              <a:gd name="connsiteX7" fmla="*/ 1828800 w 3048000"/>
              <a:gd name="connsiteY7" fmla="*/ 565150 h 3949700"/>
              <a:gd name="connsiteX8" fmla="*/ 1824567 w 3048000"/>
              <a:gd name="connsiteY8" fmla="*/ 899583 h 3949700"/>
              <a:gd name="connsiteX9" fmla="*/ 2559050 w 3048000"/>
              <a:gd name="connsiteY9" fmla="*/ 590550 h 3949700"/>
              <a:gd name="connsiteX10" fmla="*/ 2552700 w 3048000"/>
              <a:gd name="connsiteY10" fmla="*/ 819150 h 3949700"/>
              <a:gd name="connsiteX11" fmla="*/ 2794000 w 3048000"/>
              <a:gd name="connsiteY11" fmla="*/ 736600 h 3949700"/>
              <a:gd name="connsiteX12" fmla="*/ 2901950 w 3048000"/>
              <a:gd name="connsiteY12" fmla="*/ 1092200 h 3949700"/>
              <a:gd name="connsiteX13" fmla="*/ 3041650 w 3048000"/>
              <a:gd name="connsiteY13" fmla="*/ 1530350 h 3949700"/>
              <a:gd name="connsiteX14" fmla="*/ 3048000 w 3048000"/>
              <a:gd name="connsiteY14" fmla="*/ 3949700 h 3949700"/>
              <a:gd name="connsiteX15" fmla="*/ 336550 w 3048000"/>
              <a:gd name="connsiteY15" fmla="*/ 3949700 h 3949700"/>
              <a:gd name="connsiteX16" fmla="*/ 342900 w 3048000"/>
              <a:gd name="connsiteY16" fmla="*/ 3778250 h 3949700"/>
              <a:gd name="connsiteX0" fmla="*/ 342900 w 3048000"/>
              <a:gd name="connsiteY0" fmla="*/ 3778250 h 3949700"/>
              <a:gd name="connsiteX1" fmla="*/ 336550 w 3048000"/>
              <a:gd name="connsiteY1" fmla="*/ 3340100 h 3949700"/>
              <a:gd name="connsiteX2" fmla="*/ 0 w 3048000"/>
              <a:gd name="connsiteY2" fmla="*/ 3282950 h 3949700"/>
              <a:gd name="connsiteX3" fmla="*/ 0 w 3048000"/>
              <a:gd name="connsiteY3" fmla="*/ 1416050 h 3949700"/>
              <a:gd name="connsiteX4" fmla="*/ 793750 w 3048000"/>
              <a:gd name="connsiteY4" fmla="*/ 1168400 h 3949700"/>
              <a:gd name="connsiteX5" fmla="*/ 787400 w 3048000"/>
              <a:gd name="connsiteY5" fmla="*/ 558800 h 3949700"/>
              <a:gd name="connsiteX6" fmla="*/ 1498600 w 3048000"/>
              <a:gd name="connsiteY6" fmla="*/ 0 h 3949700"/>
              <a:gd name="connsiteX7" fmla="*/ 1828800 w 3048000"/>
              <a:gd name="connsiteY7" fmla="*/ 565150 h 3949700"/>
              <a:gd name="connsiteX8" fmla="*/ 1824567 w 3048000"/>
              <a:gd name="connsiteY8" fmla="*/ 899583 h 3949700"/>
              <a:gd name="connsiteX9" fmla="*/ 2559050 w 3048000"/>
              <a:gd name="connsiteY9" fmla="*/ 590550 h 3949700"/>
              <a:gd name="connsiteX10" fmla="*/ 2552700 w 3048000"/>
              <a:gd name="connsiteY10" fmla="*/ 819150 h 3949700"/>
              <a:gd name="connsiteX11" fmla="*/ 2794000 w 3048000"/>
              <a:gd name="connsiteY11" fmla="*/ 736600 h 3949700"/>
              <a:gd name="connsiteX12" fmla="*/ 2901950 w 3048000"/>
              <a:gd name="connsiteY12" fmla="*/ 1092200 h 3949700"/>
              <a:gd name="connsiteX13" fmla="*/ 3041650 w 3048000"/>
              <a:gd name="connsiteY13" fmla="*/ 1530350 h 3949700"/>
              <a:gd name="connsiteX14" fmla="*/ 3048000 w 3048000"/>
              <a:gd name="connsiteY14" fmla="*/ 3949700 h 3949700"/>
              <a:gd name="connsiteX15" fmla="*/ 336550 w 3048000"/>
              <a:gd name="connsiteY15" fmla="*/ 3949700 h 3949700"/>
              <a:gd name="connsiteX16" fmla="*/ 342900 w 3048000"/>
              <a:gd name="connsiteY16" fmla="*/ 3767666 h 3949700"/>
              <a:gd name="connsiteX17" fmla="*/ 342900 w 3048000"/>
              <a:gd name="connsiteY17" fmla="*/ 3778250 h 3949700"/>
              <a:gd name="connsiteX0" fmla="*/ 342900 w 3048000"/>
              <a:gd name="connsiteY0" fmla="*/ 3778250 h 3949700"/>
              <a:gd name="connsiteX1" fmla="*/ 336550 w 3048000"/>
              <a:gd name="connsiteY1" fmla="*/ 3340100 h 3949700"/>
              <a:gd name="connsiteX2" fmla="*/ 0 w 3048000"/>
              <a:gd name="connsiteY2" fmla="*/ 3282950 h 3949700"/>
              <a:gd name="connsiteX3" fmla="*/ 0 w 3048000"/>
              <a:gd name="connsiteY3" fmla="*/ 1416050 h 3949700"/>
              <a:gd name="connsiteX4" fmla="*/ 793750 w 3048000"/>
              <a:gd name="connsiteY4" fmla="*/ 1168400 h 3949700"/>
              <a:gd name="connsiteX5" fmla="*/ 787400 w 3048000"/>
              <a:gd name="connsiteY5" fmla="*/ 558800 h 3949700"/>
              <a:gd name="connsiteX6" fmla="*/ 1498600 w 3048000"/>
              <a:gd name="connsiteY6" fmla="*/ 0 h 3949700"/>
              <a:gd name="connsiteX7" fmla="*/ 1828800 w 3048000"/>
              <a:gd name="connsiteY7" fmla="*/ 565150 h 3949700"/>
              <a:gd name="connsiteX8" fmla="*/ 1824567 w 3048000"/>
              <a:gd name="connsiteY8" fmla="*/ 899583 h 3949700"/>
              <a:gd name="connsiteX9" fmla="*/ 2559050 w 3048000"/>
              <a:gd name="connsiteY9" fmla="*/ 590550 h 3949700"/>
              <a:gd name="connsiteX10" fmla="*/ 2552700 w 3048000"/>
              <a:gd name="connsiteY10" fmla="*/ 819150 h 3949700"/>
              <a:gd name="connsiteX11" fmla="*/ 2794000 w 3048000"/>
              <a:gd name="connsiteY11" fmla="*/ 736600 h 3949700"/>
              <a:gd name="connsiteX12" fmla="*/ 2901950 w 3048000"/>
              <a:gd name="connsiteY12" fmla="*/ 1092200 h 3949700"/>
              <a:gd name="connsiteX13" fmla="*/ 3041650 w 3048000"/>
              <a:gd name="connsiteY13" fmla="*/ 1530350 h 3949700"/>
              <a:gd name="connsiteX14" fmla="*/ 3048000 w 3048000"/>
              <a:gd name="connsiteY14" fmla="*/ 3949700 h 3949700"/>
              <a:gd name="connsiteX15" fmla="*/ 336550 w 3048000"/>
              <a:gd name="connsiteY15" fmla="*/ 3949700 h 3949700"/>
              <a:gd name="connsiteX16" fmla="*/ 342900 w 3048000"/>
              <a:gd name="connsiteY16" fmla="*/ 3778250 h 3949700"/>
              <a:gd name="connsiteX0" fmla="*/ 336550 w 3048000"/>
              <a:gd name="connsiteY0" fmla="*/ 3949700 h 3949700"/>
              <a:gd name="connsiteX1" fmla="*/ 336550 w 3048000"/>
              <a:gd name="connsiteY1" fmla="*/ 3340100 h 3949700"/>
              <a:gd name="connsiteX2" fmla="*/ 0 w 3048000"/>
              <a:gd name="connsiteY2" fmla="*/ 3282950 h 3949700"/>
              <a:gd name="connsiteX3" fmla="*/ 0 w 3048000"/>
              <a:gd name="connsiteY3" fmla="*/ 1416050 h 3949700"/>
              <a:gd name="connsiteX4" fmla="*/ 793750 w 3048000"/>
              <a:gd name="connsiteY4" fmla="*/ 1168400 h 3949700"/>
              <a:gd name="connsiteX5" fmla="*/ 787400 w 3048000"/>
              <a:gd name="connsiteY5" fmla="*/ 558800 h 3949700"/>
              <a:gd name="connsiteX6" fmla="*/ 1498600 w 3048000"/>
              <a:gd name="connsiteY6" fmla="*/ 0 h 3949700"/>
              <a:gd name="connsiteX7" fmla="*/ 1828800 w 3048000"/>
              <a:gd name="connsiteY7" fmla="*/ 565150 h 3949700"/>
              <a:gd name="connsiteX8" fmla="*/ 1824567 w 3048000"/>
              <a:gd name="connsiteY8" fmla="*/ 899583 h 3949700"/>
              <a:gd name="connsiteX9" fmla="*/ 2559050 w 3048000"/>
              <a:gd name="connsiteY9" fmla="*/ 590550 h 3949700"/>
              <a:gd name="connsiteX10" fmla="*/ 2552700 w 3048000"/>
              <a:gd name="connsiteY10" fmla="*/ 819150 h 3949700"/>
              <a:gd name="connsiteX11" fmla="*/ 2794000 w 3048000"/>
              <a:gd name="connsiteY11" fmla="*/ 736600 h 3949700"/>
              <a:gd name="connsiteX12" fmla="*/ 2901950 w 3048000"/>
              <a:gd name="connsiteY12" fmla="*/ 1092200 h 3949700"/>
              <a:gd name="connsiteX13" fmla="*/ 3041650 w 3048000"/>
              <a:gd name="connsiteY13" fmla="*/ 1530350 h 3949700"/>
              <a:gd name="connsiteX14" fmla="*/ 3048000 w 3048000"/>
              <a:gd name="connsiteY14" fmla="*/ 3949700 h 3949700"/>
              <a:gd name="connsiteX15" fmla="*/ 336550 w 3048000"/>
              <a:gd name="connsiteY15" fmla="*/ 3949700 h 3949700"/>
              <a:gd name="connsiteX0" fmla="*/ 336550 w 3048000"/>
              <a:gd name="connsiteY0" fmla="*/ 3786717 h 3949700"/>
              <a:gd name="connsiteX1" fmla="*/ 336550 w 3048000"/>
              <a:gd name="connsiteY1" fmla="*/ 3340100 h 3949700"/>
              <a:gd name="connsiteX2" fmla="*/ 0 w 3048000"/>
              <a:gd name="connsiteY2" fmla="*/ 3282950 h 3949700"/>
              <a:gd name="connsiteX3" fmla="*/ 0 w 3048000"/>
              <a:gd name="connsiteY3" fmla="*/ 1416050 h 3949700"/>
              <a:gd name="connsiteX4" fmla="*/ 793750 w 3048000"/>
              <a:gd name="connsiteY4" fmla="*/ 1168400 h 3949700"/>
              <a:gd name="connsiteX5" fmla="*/ 787400 w 3048000"/>
              <a:gd name="connsiteY5" fmla="*/ 558800 h 3949700"/>
              <a:gd name="connsiteX6" fmla="*/ 1498600 w 3048000"/>
              <a:gd name="connsiteY6" fmla="*/ 0 h 3949700"/>
              <a:gd name="connsiteX7" fmla="*/ 1828800 w 3048000"/>
              <a:gd name="connsiteY7" fmla="*/ 565150 h 3949700"/>
              <a:gd name="connsiteX8" fmla="*/ 1824567 w 3048000"/>
              <a:gd name="connsiteY8" fmla="*/ 899583 h 3949700"/>
              <a:gd name="connsiteX9" fmla="*/ 2559050 w 3048000"/>
              <a:gd name="connsiteY9" fmla="*/ 590550 h 3949700"/>
              <a:gd name="connsiteX10" fmla="*/ 2552700 w 3048000"/>
              <a:gd name="connsiteY10" fmla="*/ 819150 h 3949700"/>
              <a:gd name="connsiteX11" fmla="*/ 2794000 w 3048000"/>
              <a:gd name="connsiteY11" fmla="*/ 736600 h 3949700"/>
              <a:gd name="connsiteX12" fmla="*/ 2901950 w 3048000"/>
              <a:gd name="connsiteY12" fmla="*/ 1092200 h 3949700"/>
              <a:gd name="connsiteX13" fmla="*/ 3041650 w 3048000"/>
              <a:gd name="connsiteY13" fmla="*/ 1530350 h 3949700"/>
              <a:gd name="connsiteX14" fmla="*/ 3048000 w 3048000"/>
              <a:gd name="connsiteY14" fmla="*/ 3949700 h 3949700"/>
              <a:gd name="connsiteX15" fmla="*/ 336550 w 3048000"/>
              <a:gd name="connsiteY15" fmla="*/ 3786717 h 3949700"/>
              <a:gd name="connsiteX0" fmla="*/ 336550 w 3048000"/>
              <a:gd name="connsiteY0" fmla="*/ 3786717 h 3786717"/>
              <a:gd name="connsiteX1" fmla="*/ 336550 w 3048000"/>
              <a:gd name="connsiteY1" fmla="*/ 3340100 h 3786717"/>
              <a:gd name="connsiteX2" fmla="*/ 0 w 3048000"/>
              <a:gd name="connsiteY2" fmla="*/ 3282950 h 3786717"/>
              <a:gd name="connsiteX3" fmla="*/ 0 w 3048000"/>
              <a:gd name="connsiteY3" fmla="*/ 1416050 h 3786717"/>
              <a:gd name="connsiteX4" fmla="*/ 793750 w 3048000"/>
              <a:gd name="connsiteY4" fmla="*/ 1168400 h 3786717"/>
              <a:gd name="connsiteX5" fmla="*/ 787400 w 3048000"/>
              <a:gd name="connsiteY5" fmla="*/ 558800 h 3786717"/>
              <a:gd name="connsiteX6" fmla="*/ 1498600 w 3048000"/>
              <a:gd name="connsiteY6" fmla="*/ 0 h 3786717"/>
              <a:gd name="connsiteX7" fmla="*/ 1828800 w 3048000"/>
              <a:gd name="connsiteY7" fmla="*/ 565150 h 3786717"/>
              <a:gd name="connsiteX8" fmla="*/ 1824567 w 3048000"/>
              <a:gd name="connsiteY8" fmla="*/ 899583 h 3786717"/>
              <a:gd name="connsiteX9" fmla="*/ 2559050 w 3048000"/>
              <a:gd name="connsiteY9" fmla="*/ 590550 h 3786717"/>
              <a:gd name="connsiteX10" fmla="*/ 2552700 w 3048000"/>
              <a:gd name="connsiteY10" fmla="*/ 819150 h 3786717"/>
              <a:gd name="connsiteX11" fmla="*/ 2794000 w 3048000"/>
              <a:gd name="connsiteY11" fmla="*/ 736600 h 3786717"/>
              <a:gd name="connsiteX12" fmla="*/ 2901950 w 3048000"/>
              <a:gd name="connsiteY12" fmla="*/ 1092200 h 3786717"/>
              <a:gd name="connsiteX13" fmla="*/ 3041650 w 3048000"/>
              <a:gd name="connsiteY13" fmla="*/ 1530350 h 3786717"/>
              <a:gd name="connsiteX14" fmla="*/ 3048000 w 3048000"/>
              <a:gd name="connsiteY14" fmla="*/ 3778250 h 3786717"/>
              <a:gd name="connsiteX15" fmla="*/ 336550 w 3048000"/>
              <a:gd name="connsiteY15" fmla="*/ 3786717 h 3786717"/>
              <a:gd name="connsiteX0" fmla="*/ 336550 w 3048000"/>
              <a:gd name="connsiteY0" fmla="*/ 3786717 h 3786717"/>
              <a:gd name="connsiteX1" fmla="*/ 336550 w 3048000"/>
              <a:gd name="connsiteY1" fmla="*/ 3340100 h 3786717"/>
              <a:gd name="connsiteX2" fmla="*/ 0 w 3048000"/>
              <a:gd name="connsiteY2" fmla="*/ 3282950 h 3786717"/>
              <a:gd name="connsiteX3" fmla="*/ 0 w 3048000"/>
              <a:gd name="connsiteY3" fmla="*/ 1416050 h 3786717"/>
              <a:gd name="connsiteX4" fmla="*/ 793750 w 3048000"/>
              <a:gd name="connsiteY4" fmla="*/ 1168400 h 3786717"/>
              <a:gd name="connsiteX5" fmla="*/ 787400 w 3048000"/>
              <a:gd name="connsiteY5" fmla="*/ 558800 h 3786717"/>
              <a:gd name="connsiteX6" fmla="*/ 1498600 w 3048000"/>
              <a:gd name="connsiteY6" fmla="*/ 0 h 3786717"/>
              <a:gd name="connsiteX7" fmla="*/ 1828800 w 3048000"/>
              <a:gd name="connsiteY7" fmla="*/ 565150 h 3786717"/>
              <a:gd name="connsiteX8" fmla="*/ 1824567 w 3048000"/>
              <a:gd name="connsiteY8" fmla="*/ 899583 h 3786717"/>
              <a:gd name="connsiteX9" fmla="*/ 2559050 w 3048000"/>
              <a:gd name="connsiteY9" fmla="*/ 590550 h 3786717"/>
              <a:gd name="connsiteX10" fmla="*/ 2552700 w 3048000"/>
              <a:gd name="connsiteY10" fmla="*/ 819150 h 3786717"/>
              <a:gd name="connsiteX11" fmla="*/ 2794000 w 3048000"/>
              <a:gd name="connsiteY11" fmla="*/ 736600 h 3786717"/>
              <a:gd name="connsiteX12" fmla="*/ 2901950 w 3048000"/>
              <a:gd name="connsiteY12" fmla="*/ 1092200 h 3786717"/>
              <a:gd name="connsiteX13" fmla="*/ 3048000 w 3048000"/>
              <a:gd name="connsiteY13" fmla="*/ 3778250 h 3786717"/>
              <a:gd name="connsiteX14" fmla="*/ 336550 w 3048000"/>
              <a:gd name="connsiteY14" fmla="*/ 3786717 h 3786717"/>
              <a:gd name="connsiteX0" fmla="*/ 336550 w 2901950"/>
              <a:gd name="connsiteY0" fmla="*/ 3786717 h 3786717"/>
              <a:gd name="connsiteX1" fmla="*/ 336550 w 2901950"/>
              <a:gd name="connsiteY1" fmla="*/ 3340100 h 3786717"/>
              <a:gd name="connsiteX2" fmla="*/ 0 w 2901950"/>
              <a:gd name="connsiteY2" fmla="*/ 3282950 h 3786717"/>
              <a:gd name="connsiteX3" fmla="*/ 0 w 2901950"/>
              <a:gd name="connsiteY3" fmla="*/ 1416050 h 3786717"/>
              <a:gd name="connsiteX4" fmla="*/ 793750 w 2901950"/>
              <a:gd name="connsiteY4" fmla="*/ 1168400 h 3786717"/>
              <a:gd name="connsiteX5" fmla="*/ 787400 w 2901950"/>
              <a:gd name="connsiteY5" fmla="*/ 558800 h 3786717"/>
              <a:gd name="connsiteX6" fmla="*/ 1498600 w 2901950"/>
              <a:gd name="connsiteY6" fmla="*/ 0 h 3786717"/>
              <a:gd name="connsiteX7" fmla="*/ 1828800 w 2901950"/>
              <a:gd name="connsiteY7" fmla="*/ 565150 h 3786717"/>
              <a:gd name="connsiteX8" fmla="*/ 1824567 w 2901950"/>
              <a:gd name="connsiteY8" fmla="*/ 899583 h 3786717"/>
              <a:gd name="connsiteX9" fmla="*/ 2559050 w 2901950"/>
              <a:gd name="connsiteY9" fmla="*/ 590550 h 3786717"/>
              <a:gd name="connsiteX10" fmla="*/ 2552700 w 2901950"/>
              <a:gd name="connsiteY10" fmla="*/ 819150 h 3786717"/>
              <a:gd name="connsiteX11" fmla="*/ 2794000 w 2901950"/>
              <a:gd name="connsiteY11" fmla="*/ 736600 h 3786717"/>
              <a:gd name="connsiteX12" fmla="*/ 2901950 w 2901950"/>
              <a:gd name="connsiteY12" fmla="*/ 1092200 h 3786717"/>
              <a:gd name="connsiteX13" fmla="*/ 2891367 w 2901950"/>
              <a:gd name="connsiteY13" fmla="*/ 3778250 h 3786717"/>
              <a:gd name="connsiteX14" fmla="*/ 336550 w 2901950"/>
              <a:gd name="connsiteY14" fmla="*/ 3786717 h 3786717"/>
              <a:gd name="connsiteX0" fmla="*/ 336550 w 2901950"/>
              <a:gd name="connsiteY0" fmla="*/ 3786717 h 3786717"/>
              <a:gd name="connsiteX1" fmla="*/ 336550 w 2901950"/>
              <a:gd name="connsiteY1" fmla="*/ 3340100 h 3786717"/>
              <a:gd name="connsiteX2" fmla="*/ 0 w 2901950"/>
              <a:gd name="connsiteY2" fmla="*/ 3282950 h 3786717"/>
              <a:gd name="connsiteX3" fmla="*/ 0 w 2901950"/>
              <a:gd name="connsiteY3" fmla="*/ 1416050 h 3786717"/>
              <a:gd name="connsiteX4" fmla="*/ 793750 w 2901950"/>
              <a:gd name="connsiteY4" fmla="*/ 1168400 h 3786717"/>
              <a:gd name="connsiteX5" fmla="*/ 787400 w 2901950"/>
              <a:gd name="connsiteY5" fmla="*/ 558800 h 3786717"/>
              <a:gd name="connsiteX6" fmla="*/ 1498600 w 2901950"/>
              <a:gd name="connsiteY6" fmla="*/ 0 h 3786717"/>
              <a:gd name="connsiteX7" fmla="*/ 1828800 w 2901950"/>
              <a:gd name="connsiteY7" fmla="*/ 565150 h 3786717"/>
              <a:gd name="connsiteX8" fmla="*/ 1824567 w 2901950"/>
              <a:gd name="connsiteY8" fmla="*/ 899583 h 3786717"/>
              <a:gd name="connsiteX9" fmla="*/ 2559050 w 2901950"/>
              <a:gd name="connsiteY9" fmla="*/ 590550 h 3786717"/>
              <a:gd name="connsiteX10" fmla="*/ 2552700 w 2901950"/>
              <a:gd name="connsiteY10" fmla="*/ 819150 h 3786717"/>
              <a:gd name="connsiteX11" fmla="*/ 2794000 w 2901950"/>
              <a:gd name="connsiteY11" fmla="*/ 736600 h 3786717"/>
              <a:gd name="connsiteX12" fmla="*/ 2901950 w 2901950"/>
              <a:gd name="connsiteY12" fmla="*/ 1092200 h 3786717"/>
              <a:gd name="connsiteX13" fmla="*/ 2891367 w 2901950"/>
              <a:gd name="connsiteY13" fmla="*/ 3778250 h 3786717"/>
              <a:gd name="connsiteX14" fmla="*/ 2889250 w 2901950"/>
              <a:gd name="connsiteY14" fmla="*/ 3771901 h 3786717"/>
              <a:gd name="connsiteX15" fmla="*/ 336550 w 2901950"/>
              <a:gd name="connsiteY15" fmla="*/ 3786717 h 3786717"/>
              <a:gd name="connsiteX0" fmla="*/ 336550 w 2894895"/>
              <a:gd name="connsiteY0" fmla="*/ 3786717 h 3786717"/>
              <a:gd name="connsiteX1" fmla="*/ 336550 w 2894895"/>
              <a:gd name="connsiteY1" fmla="*/ 3340100 h 3786717"/>
              <a:gd name="connsiteX2" fmla="*/ 0 w 2894895"/>
              <a:gd name="connsiteY2" fmla="*/ 3282950 h 3786717"/>
              <a:gd name="connsiteX3" fmla="*/ 0 w 2894895"/>
              <a:gd name="connsiteY3" fmla="*/ 1416050 h 3786717"/>
              <a:gd name="connsiteX4" fmla="*/ 793750 w 2894895"/>
              <a:gd name="connsiteY4" fmla="*/ 1168400 h 3786717"/>
              <a:gd name="connsiteX5" fmla="*/ 787400 w 2894895"/>
              <a:gd name="connsiteY5" fmla="*/ 558800 h 3786717"/>
              <a:gd name="connsiteX6" fmla="*/ 1498600 w 2894895"/>
              <a:gd name="connsiteY6" fmla="*/ 0 h 3786717"/>
              <a:gd name="connsiteX7" fmla="*/ 1828800 w 2894895"/>
              <a:gd name="connsiteY7" fmla="*/ 565150 h 3786717"/>
              <a:gd name="connsiteX8" fmla="*/ 1824567 w 2894895"/>
              <a:gd name="connsiteY8" fmla="*/ 899583 h 3786717"/>
              <a:gd name="connsiteX9" fmla="*/ 2559050 w 2894895"/>
              <a:gd name="connsiteY9" fmla="*/ 590550 h 3786717"/>
              <a:gd name="connsiteX10" fmla="*/ 2552700 w 2894895"/>
              <a:gd name="connsiteY10" fmla="*/ 819150 h 3786717"/>
              <a:gd name="connsiteX11" fmla="*/ 2794000 w 2894895"/>
              <a:gd name="connsiteY11" fmla="*/ 736600 h 3786717"/>
              <a:gd name="connsiteX12" fmla="*/ 2724150 w 2894895"/>
              <a:gd name="connsiteY12" fmla="*/ 1092200 h 3786717"/>
              <a:gd name="connsiteX13" fmla="*/ 2891367 w 2894895"/>
              <a:gd name="connsiteY13" fmla="*/ 3778250 h 3786717"/>
              <a:gd name="connsiteX14" fmla="*/ 2889250 w 2894895"/>
              <a:gd name="connsiteY14" fmla="*/ 3771901 h 3786717"/>
              <a:gd name="connsiteX15" fmla="*/ 336550 w 2894895"/>
              <a:gd name="connsiteY15" fmla="*/ 3786717 h 3786717"/>
              <a:gd name="connsiteX0" fmla="*/ 336550 w 2894895"/>
              <a:gd name="connsiteY0" fmla="*/ 3786717 h 3786717"/>
              <a:gd name="connsiteX1" fmla="*/ 336550 w 2894895"/>
              <a:gd name="connsiteY1" fmla="*/ 3340100 h 3786717"/>
              <a:gd name="connsiteX2" fmla="*/ 0 w 2894895"/>
              <a:gd name="connsiteY2" fmla="*/ 3282950 h 3786717"/>
              <a:gd name="connsiteX3" fmla="*/ 0 w 2894895"/>
              <a:gd name="connsiteY3" fmla="*/ 1416050 h 3786717"/>
              <a:gd name="connsiteX4" fmla="*/ 793750 w 2894895"/>
              <a:gd name="connsiteY4" fmla="*/ 1168400 h 3786717"/>
              <a:gd name="connsiteX5" fmla="*/ 787400 w 2894895"/>
              <a:gd name="connsiteY5" fmla="*/ 558800 h 3786717"/>
              <a:gd name="connsiteX6" fmla="*/ 1498600 w 2894895"/>
              <a:gd name="connsiteY6" fmla="*/ 0 h 3786717"/>
              <a:gd name="connsiteX7" fmla="*/ 1828800 w 2894895"/>
              <a:gd name="connsiteY7" fmla="*/ 565150 h 3786717"/>
              <a:gd name="connsiteX8" fmla="*/ 1824567 w 2894895"/>
              <a:gd name="connsiteY8" fmla="*/ 899583 h 3786717"/>
              <a:gd name="connsiteX9" fmla="*/ 2559050 w 2894895"/>
              <a:gd name="connsiteY9" fmla="*/ 590550 h 3786717"/>
              <a:gd name="connsiteX10" fmla="*/ 2552700 w 2894895"/>
              <a:gd name="connsiteY10" fmla="*/ 819150 h 3786717"/>
              <a:gd name="connsiteX11" fmla="*/ 2794000 w 2894895"/>
              <a:gd name="connsiteY11" fmla="*/ 736600 h 3786717"/>
              <a:gd name="connsiteX12" fmla="*/ 2889250 w 2894895"/>
              <a:gd name="connsiteY12" fmla="*/ 1092200 h 3786717"/>
              <a:gd name="connsiteX13" fmla="*/ 2891367 w 2894895"/>
              <a:gd name="connsiteY13" fmla="*/ 3778250 h 3786717"/>
              <a:gd name="connsiteX14" fmla="*/ 2889250 w 2894895"/>
              <a:gd name="connsiteY14" fmla="*/ 3771901 h 3786717"/>
              <a:gd name="connsiteX15" fmla="*/ 336550 w 2894895"/>
              <a:gd name="connsiteY15" fmla="*/ 3786717 h 3786717"/>
              <a:gd name="connsiteX0" fmla="*/ 336550 w 2997906"/>
              <a:gd name="connsiteY0" fmla="*/ 3786717 h 3898901"/>
              <a:gd name="connsiteX1" fmla="*/ 336550 w 2997906"/>
              <a:gd name="connsiteY1" fmla="*/ 3340100 h 3898901"/>
              <a:gd name="connsiteX2" fmla="*/ 0 w 2997906"/>
              <a:gd name="connsiteY2" fmla="*/ 3282950 h 3898901"/>
              <a:gd name="connsiteX3" fmla="*/ 0 w 2997906"/>
              <a:gd name="connsiteY3" fmla="*/ 1416050 h 3898901"/>
              <a:gd name="connsiteX4" fmla="*/ 793750 w 2997906"/>
              <a:gd name="connsiteY4" fmla="*/ 1168400 h 3898901"/>
              <a:gd name="connsiteX5" fmla="*/ 787400 w 2997906"/>
              <a:gd name="connsiteY5" fmla="*/ 558800 h 3898901"/>
              <a:gd name="connsiteX6" fmla="*/ 1498600 w 2997906"/>
              <a:gd name="connsiteY6" fmla="*/ 0 h 3898901"/>
              <a:gd name="connsiteX7" fmla="*/ 1828800 w 2997906"/>
              <a:gd name="connsiteY7" fmla="*/ 565150 h 3898901"/>
              <a:gd name="connsiteX8" fmla="*/ 1824567 w 2997906"/>
              <a:gd name="connsiteY8" fmla="*/ 899583 h 3898901"/>
              <a:gd name="connsiteX9" fmla="*/ 2559050 w 2997906"/>
              <a:gd name="connsiteY9" fmla="*/ 590550 h 3898901"/>
              <a:gd name="connsiteX10" fmla="*/ 2552700 w 2997906"/>
              <a:gd name="connsiteY10" fmla="*/ 819150 h 3898901"/>
              <a:gd name="connsiteX11" fmla="*/ 2794000 w 2997906"/>
              <a:gd name="connsiteY11" fmla="*/ 736600 h 3898901"/>
              <a:gd name="connsiteX12" fmla="*/ 2889250 w 2997906"/>
              <a:gd name="connsiteY12" fmla="*/ 1092200 h 3898901"/>
              <a:gd name="connsiteX13" fmla="*/ 2891367 w 2997906"/>
              <a:gd name="connsiteY13" fmla="*/ 3778250 h 3898901"/>
              <a:gd name="connsiteX14" fmla="*/ 2997906 w 2997906"/>
              <a:gd name="connsiteY14" fmla="*/ 3898901 h 3898901"/>
              <a:gd name="connsiteX15" fmla="*/ 336550 w 2997906"/>
              <a:gd name="connsiteY15" fmla="*/ 3786717 h 3898901"/>
              <a:gd name="connsiteX0" fmla="*/ 336550 w 2894895"/>
              <a:gd name="connsiteY0" fmla="*/ 3786717 h 3786717"/>
              <a:gd name="connsiteX1" fmla="*/ 336550 w 2894895"/>
              <a:gd name="connsiteY1" fmla="*/ 3340100 h 3786717"/>
              <a:gd name="connsiteX2" fmla="*/ 0 w 2894895"/>
              <a:gd name="connsiteY2" fmla="*/ 3282950 h 3786717"/>
              <a:gd name="connsiteX3" fmla="*/ 0 w 2894895"/>
              <a:gd name="connsiteY3" fmla="*/ 1416050 h 3786717"/>
              <a:gd name="connsiteX4" fmla="*/ 793750 w 2894895"/>
              <a:gd name="connsiteY4" fmla="*/ 1168400 h 3786717"/>
              <a:gd name="connsiteX5" fmla="*/ 787400 w 2894895"/>
              <a:gd name="connsiteY5" fmla="*/ 558800 h 3786717"/>
              <a:gd name="connsiteX6" fmla="*/ 1498600 w 2894895"/>
              <a:gd name="connsiteY6" fmla="*/ 0 h 3786717"/>
              <a:gd name="connsiteX7" fmla="*/ 1828800 w 2894895"/>
              <a:gd name="connsiteY7" fmla="*/ 565150 h 3786717"/>
              <a:gd name="connsiteX8" fmla="*/ 1824567 w 2894895"/>
              <a:gd name="connsiteY8" fmla="*/ 899583 h 3786717"/>
              <a:gd name="connsiteX9" fmla="*/ 2559050 w 2894895"/>
              <a:gd name="connsiteY9" fmla="*/ 590550 h 3786717"/>
              <a:gd name="connsiteX10" fmla="*/ 2552700 w 2894895"/>
              <a:gd name="connsiteY10" fmla="*/ 819150 h 3786717"/>
              <a:gd name="connsiteX11" fmla="*/ 2794000 w 2894895"/>
              <a:gd name="connsiteY11" fmla="*/ 736600 h 3786717"/>
              <a:gd name="connsiteX12" fmla="*/ 2889250 w 2894895"/>
              <a:gd name="connsiteY12" fmla="*/ 1092200 h 3786717"/>
              <a:gd name="connsiteX13" fmla="*/ 2891367 w 2894895"/>
              <a:gd name="connsiteY13" fmla="*/ 3778250 h 3786717"/>
              <a:gd name="connsiteX14" fmla="*/ 336550 w 2894895"/>
              <a:gd name="connsiteY14" fmla="*/ 3786717 h 3786717"/>
              <a:gd name="connsiteX0" fmla="*/ 336550 w 2894895"/>
              <a:gd name="connsiteY0" fmla="*/ 3676651 h 3778250"/>
              <a:gd name="connsiteX1" fmla="*/ 336550 w 2894895"/>
              <a:gd name="connsiteY1" fmla="*/ 3340100 h 3778250"/>
              <a:gd name="connsiteX2" fmla="*/ 0 w 2894895"/>
              <a:gd name="connsiteY2" fmla="*/ 3282950 h 3778250"/>
              <a:gd name="connsiteX3" fmla="*/ 0 w 2894895"/>
              <a:gd name="connsiteY3" fmla="*/ 1416050 h 3778250"/>
              <a:gd name="connsiteX4" fmla="*/ 793750 w 2894895"/>
              <a:gd name="connsiteY4" fmla="*/ 1168400 h 3778250"/>
              <a:gd name="connsiteX5" fmla="*/ 787400 w 2894895"/>
              <a:gd name="connsiteY5" fmla="*/ 558800 h 3778250"/>
              <a:gd name="connsiteX6" fmla="*/ 1498600 w 2894895"/>
              <a:gd name="connsiteY6" fmla="*/ 0 h 3778250"/>
              <a:gd name="connsiteX7" fmla="*/ 1828800 w 2894895"/>
              <a:gd name="connsiteY7" fmla="*/ 565150 h 3778250"/>
              <a:gd name="connsiteX8" fmla="*/ 1824567 w 2894895"/>
              <a:gd name="connsiteY8" fmla="*/ 899583 h 3778250"/>
              <a:gd name="connsiteX9" fmla="*/ 2559050 w 2894895"/>
              <a:gd name="connsiteY9" fmla="*/ 590550 h 3778250"/>
              <a:gd name="connsiteX10" fmla="*/ 2552700 w 2894895"/>
              <a:gd name="connsiteY10" fmla="*/ 819150 h 3778250"/>
              <a:gd name="connsiteX11" fmla="*/ 2794000 w 2894895"/>
              <a:gd name="connsiteY11" fmla="*/ 736600 h 3778250"/>
              <a:gd name="connsiteX12" fmla="*/ 2889250 w 2894895"/>
              <a:gd name="connsiteY12" fmla="*/ 1092200 h 3778250"/>
              <a:gd name="connsiteX13" fmla="*/ 2891367 w 2894895"/>
              <a:gd name="connsiteY13" fmla="*/ 3778250 h 3778250"/>
              <a:gd name="connsiteX14" fmla="*/ 336550 w 2894895"/>
              <a:gd name="connsiteY14" fmla="*/ 3676651 h 3778250"/>
              <a:gd name="connsiteX0" fmla="*/ 336550 w 2894895"/>
              <a:gd name="connsiteY0" fmla="*/ 3771901 h 3778250"/>
              <a:gd name="connsiteX1" fmla="*/ 336550 w 2894895"/>
              <a:gd name="connsiteY1" fmla="*/ 3340100 h 3778250"/>
              <a:gd name="connsiteX2" fmla="*/ 0 w 2894895"/>
              <a:gd name="connsiteY2" fmla="*/ 3282950 h 3778250"/>
              <a:gd name="connsiteX3" fmla="*/ 0 w 2894895"/>
              <a:gd name="connsiteY3" fmla="*/ 1416050 h 3778250"/>
              <a:gd name="connsiteX4" fmla="*/ 793750 w 2894895"/>
              <a:gd name="connsiteY4" fmla="*/ 1168400 h 3778250"/>
              <a:gd name="connsiteX5" fmla="*/ 787400 w 2894895"/>
              <a:gd name="connsiteY5" fmla="*/ 558800 h 3778250"/>
              <a:gd name="connsiteX6" fmla="*/ 1498600 w 2894895"/>
              <a:gd name="connsiteY6" fmla="*/ 0 h 3778250"/>
              <a:gd name="connsiteX7" fmla="*/ 1828800 w 2894895"/>
              <a:gd name="connsiteY7" fmla="*/ 565150 h 3778250"/>
              <a:gd name="connsiteX8" fmla="*/ 1824567 w 2894895"/>
              <a:gd name="connsiteY8" fmla="*/ 899583 h 3778250"/>
              <a:gd name="connsiteX9" fmla="*/ 2559050 w 2894895"/>
              <a:gd name="connsiteY9" fmla="*/ 590550 h 3778250"/>
              <a:gd name="connsiteX10" fmla="*/ 2552700 w 2894895"/>
              <a:gd name="connsiteY10" fmla="*/ 819150 h 3778250"/>
              <a:gd name="connsiteX11" fmla="*/ 2794000 w 2894895"/>
              <a:gd name="connsiteY11" fmla="*/ 736600 h 3778250"/>
              <a:gd name="connsiteX12" fmla="*/ 2889250 w 2894895"/>
              <a:gd name="connsiteY12" fmla="*/ 1092200 h 3778250"/>
              <a:gd name="connsiteX13" fmla="*/ 2891367 w 2894895"/>
              <a:gd name="connsiteY13" fmla="*/ 3778250 h 3778250"/>
              <a:gd name="connsiteX14" fmla="*/ 336550 w 2894895"/>
              <a:gd name="connsiteY14" fmla="*/ 3771901 h 3778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894895" h="3778250">
                <a:moveTo>
                  <a:pt x="336550" y="3771901"/>
                </a:moveTo>
                <a:lnTo>
                  <a:pt x="336550" y="3340100"/>
                </a:lnTo>
                <a:lnTo>
                  <a:pt x="0" y="3282950"/>
                </a:lnTo>
                <a:lnTo>
                  <a:pt x="0" y="1416050"/>
                </a:lnTo>
                <a:lnTo>
                  <a:pt x="793750" y="1168400"/>
                </a:lnTo>
                <a:cubicBezTo>
                  <a:pt x="791633" y="965200"/>
                  <a:pt x="787400" y="558800"/>
                  <a:pt x="787400" y="558800"/>
                </a:cubicBezTo>
                <a:lnTo>
                  <a:pt x="1498600" y="0"/>
                </a:lnTo>
                <a:lnTo>
                  <a:pt x="1828800" y="565150"/>
                </a:lnTo>
                <a:lnTo>
                  <a:pt x="1824567" y="899583"/>
                </a:lnTo>
                <a:lnTo>
                  <a:pt x="2559050" y="590550"/>
                </a:lnTo>
                <a:lnTo>
                  <a:pt x="2552700" y="819150"/>
                </a:lnTo>
                <a:lnTo>
                  <a:pt x="2794000" y="736600"/>
                </a:lnTo>
                <a:lnTo>
                  <a:pt x="2889250" y="1092200"/>
                </a:lnTo>
                <a:cubicBezTo>
                  <a:pt x="2885722" y="1987550"/>
                  <a:pt x="2894895" y="2882900"/>
                  <a:pt x="2891367" y="3778250"/>
                </a:cubicBezTo>
                <a:lnTo>
                  <a:pt x="336550" y="3771901"/>
                </a:lnTo>
                <a:close/>
              </a:path>
            </a:pathLst>
          </a:custGeom>
          <a:solidFill>
            <a:schemeClr val="bg1"/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cxnSp>
        <p:nvCxnSpPr>
          <p:cNvPr id="9" name="Gerade Verbindung 12"/>
          <p:cNvCxnSpPr/>
          <p:nvPr userDrawn="1"/>
        </p:nvCxnSpPr>
        <p:spPr>
          <a:xfrm>
            <a:off x="351550" y="4367210"/>
            <a:ext cx="5363450" cy="1588"/>
          </a:xfrm>
          <a:prstGeom prst="line">
            <a:avLst/>
          </a:prstGeom>
          <a:ln w="1905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 22"/>
          <p:cNvSpPr>
            <a:spLocks noGrp="1"/>
          </p:cNvSpPr>
          <p:nvPr>
            <p:ph type="body" sz="quarter" idx="10" hasCustomPrompt="1"/>
          </p:nvPr>
        </p:nvSpPr>
        <p:spPr>
          <a:xfrm>
            <a:off x="360000" y="1890000"/>
            <a:ext cx="8460000" cy="2448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sz="4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Presentation Title</a:t>
            </a:r>
            <a:endParaRPr lang="de-AT" dirty="0"/>
          </a:p>
        </p:txBody>
      </p:sp>
      <p:sp>
        <p:nvSpPr>
          <p:cNvPr id="27" name="Text Placeholder 26"/>
          <p:cNvSpPr>
            <a:spLocks noGrp="1"/>
          </p:cNvSpPr>
          <p:nvPr>
            <p:ph type="body" sz="quarter" idx="11" hasCustomPrompt="1"/>
          </p:nvPr>
        </p:nvSpPr>
        <p:spPr>
          <a:xfrm>
            <a:off x="360000" y="4500000"/>
            <a:ext cx="3780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sz="1600" baseline="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 smtClean="0"/>
              <a:t>Your Name</a:t>
            </a:r>
            <a:br>
              <a:rPr lang="en-US" dirty="0" smtClean="0"/>
            </a:br>
            <a:r>
              <a:rPr lang="en-US" dirty="0" smtClean="0"/>
              <a:t>Month 00th, 2014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2740088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temlist, 3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60000" y="216000"/>
            <a:ext cx="8460000" cy="576000"/>
          </a:xfrm>
          <a:prstGeom prst="rect">
            <a:avLst/>
          </a:prstGeom>
        </p:spPr>
        <p:txBody>
          <a:bodyPr lIns="0" tIns="0" rIns="0" bIns="0" anchor="ctr"/>
          <a:lstStyle>
            <a:lvl1pPr algn="l">
              <a:defRPr sz="3200">
                <a:solidFill>
                  <a:schemeClr val="accent5"/>
                </a:solidFill>
              </a:defRPr>
            </a:lvl1pPr>
          </a:lstStyle>
          <a:p>
            <a:r>
              <a:rPr lang="en-US" dirty="0" smtClean="0"/>
              <a:t>Main Headline</a:t>
            </a:r>
            <a:endParaRPr lang="de-AT" dirty="0"/>
          </a:p>
        </p:txBody>
      </p:sp>
      <p:sp>
        <p:nvSpPr>
          <p:cNvPr id="7" name="Text Placeholder 17"/>
          <p:cNvSpPr>
            <a:spLocks noGrp="1"/>
          </p:cNvSpPr>
          <p:nvPr>
            <p:ph type="body" sz="quarter" idx="12" hasCustomPrompt="1"/>
          </p:nvPr>
        </p:nvSpPr>
        <p:spPr>
          <a:xfrm>
            <a:off x="360000" y="1139138"/>
            <a:ext cx="8460000" cy="1080000"/>
          </a:xfrm>
          <a:prstGeom prst="rect">
            <a:avLst/>
          </a:prstGeom>
        </p:spPr>
        <p:txBody>
          <a:bodyPr lIns="0" tIns="0" rIns="0" bIns="54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Text only, no bullet lists</a:t>
            </a:r>
          </a:p>
        </p:txBody>
      </p:sp>
      <p:sp>
        <p:nvSpPr>
          <p:cNvPr id="8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360000" y="2566276"/>
            <a:ext cx="8460000" cy="1080000"/>
          </a:xfrm>
          <a:prstGeom prst="rect">
            <a:avLst/>
          </a:prstGeom>
        </p:spPr>
        <p:txBody>
          <a:bodyPr lIns="0" tIns="0" rIns="0" bIns="54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Text only, no bullet lists</a:t>
            </a:r>
          </a:p>
        </p:txBody>
      </p:sp>
      <p:sp>
        <p:nvSpPr>
          <p:cNvPr id="9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360000" y="3993414"/>
            <a:ext cx="8460000" cy="1080000"/>
          </a:xfrm>
          <a:prstGeom prst="rect">
            <a:avLst/>
          </a:prstGeom>
        </p:spPr>
        <p:txBody>
          <a:bodyPr lIns="0" tIns="0" rIns="0" bIns="54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Text only, no bullet lists</a:t>
            </a:r>
          </a:p>
        </p:txBody>
      </p:sp>
    </p:spTree>
    <p:extLst>
      <p:ext uri="{BB962C8B-B14F-4D97-AF65-F5344CB8AC3E}">
        <p14:creationId xmlns:p14="http://schemas.microsoft.com/office/powerpoint/2010/main" val="368108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temlist, 4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60000" y="216000"/>
            <a:ext cx="8460000" cy="576000"/>
          </a:xfrm>
          <a:prstGeom prst="rect">
            <a:avLst/>
          </a:prstGeom>
        </p:spPr>
        <p:txBody>
          <a:bodyPr lIns="0" tIns="0" rIns="0" bIns="0" anchor="ctr"/>
          <a:lstStyle>
            <a:lvl1pPr algn="l">
              <a:defRPr sz="3200">
                <a:solidFill>
                  <a:schemeClr val="accent5"/>
                </a:solidFill>
              </a:defRPr>
            </a:lvl1pPr>
          </a:lstStyle>
          <a:p>
            <a:r>
              <a:rPr lang="en-US" dirty="0" smtClean="0"/>
              <a:t>Main Headline</a:t>
            </a:r>
            <a:endParaRPr lang="de-AT" dirty="0"/>
          </a:p>
        </p:txBody>
      </p:sp>
      <p:sp>
        <p:nvSpPr>
          <p:cNvPr id="7" name="Text Placeholder 17"/>
          <p:cNvSpPr>
            <a:spLocks noGrp="1"/>
          </p:cNvSpPr>
          <p:nvPr>
            <p:ph type="body" sz="quarter" idx="12" hasCustomPrompt="1"/>
          </p:nvPr>
        </p:nvSpPr>
        <p:spPr>
          <a:xfrm>
            <a:off x="360000" y="1139138"/>
            <a:ext cx="8460000" cy="108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Text only, no bullet lists</a:t>
            </a:r>
          </a:p>
        </p:txBody>
      </p:sp>
      <p:sp>
        <p:nvSpPr>
          <p:cNvPr id="8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807868" y="2370967"/>
            <a:ext cx="8012132" cy="1080000"/>
          </a:xfrm>
          <a:prstGeom prst="rect">
            <a:avLst/>
          </a:prstGeom>
          <a:solidFill>
            <a:schemeClr val="accent1"/>
          </a:solidFill>
        </p:spPr>
        <p:txBody>
          <a:bodyPr lIns="144000" tIns="90000" rIns="0" bIns="0"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Text only, no bullet lists</a:t>
            </a:r>
          </a:p>
        </p:txBody>
      </p:sp>
      <p:sp>
        <p:nvSpPr>
          <p:cNvPr id="6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807868" y="3602796"/>
            <a:ext cx="8012132" cy="1080000"/>
          </a:xfrm>
          <a:prstGeom prst="rect">
            <a:avLst/>
          </a:prstGeom>
          <a:solidFill>
            <a:schemeClr val="accent1"/>
          </a:solidFill>
        </p:spPr>
        <p:txBody>
          <a:bodyPr lIns="144000" tIns="90000" rIns="0" bIns="0"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Text only, no bullet lists</a:t>
            </a:r>
          </a:p>
        </p:txBody>
      </p:sp>
      <p:sp>
        <p:nvSpPr>
          <p:cNvPr id="10" name="Text Placeholder 17"/>
          <p:cNvSpPr>
            <a:spLocks noGrp="1"/>
          </p:cNvSpPr>
          <p:nvPr>
            <p:ph type="body" sz="quarter" idx="15" hasCustomPrompt="1"/>
          </p:nvPr>
        </p:nvSpPr>
        <p:spPr>
          <a:xfrm>
            <a:off x="807868" y="4834625"/>
            <a:ext cx="8012132" cy="1080000"/>
          </a:xfrm>
          <a:prstGeom prst="rect">
            <a:avLst/>
          </a:prstGeom>
          <a:solidFill>
            <a:schemeClr val="accent1"/>
          </a:solidFill>
        </p:spPr>
        <p:txBody>
          <a:bodyPr lIns="144000" tIns="90000" rIns="0" bIns="0"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Text only, no bullet lists</a:t>
            </a:r>
          </a:p>
        </p:txBody>
      </p:sp>
    </p:spTree>
    <p:extLst>
      <p:ext uri="{BB962C8B-B14F-4D97-AF65-F5344CB8AC3E}">
        <p14:creationId xmlns:p14="http://schemas.microsoft.com/office/powerpoint/2010/main" val="35633853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360000" y="216000"/>
            <a:ext cx="5220000" cy="576000"/>
          </a:xfrm>
          <a:prstGeom prst="rect">
            <a:avLst/>
          </a:prstGeom>
        </p:spPr>
        <p:txBody>
          <a:bodyPr lIns="0" tIns="0" rIns="0" bIns="0" anchor="ctr"/>
          <a:lstStyle>
            <a:lvl1pPr algn="l">
              <a:defRPr sz="3200" baseline="0">
                <a:solidFill>
                  <a:schemeClr val="accent5"/>
                </a:solidFill>
              </a:defRPr>
            </a:lvl1pPr>
          </a:lstStyle>
          <a:p>
            <a:r>
              <a:rPr lang="en-US" dirty="0" smtClean="0"/>
              <a:t>Main Headline</a:t>
            </a:r>
            <a:endParaRPr lang="de-AT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2" hasCustomPrompt="1"/>
          </p:nvPr>
        </p:nvSpPr>
        <p:spPr>
          <a:xfrm>
            <a:off x="360000" y="1088522"/>
            <a:ext cx="2340000" cy="1440000"/>
          </a:xfrm>
          <a:prstGeom prst="rect">
            <a:avLst/>
          </a:prstGeom>
        </p:spPr>
        <p:txBody>
          <a:bodyPr lIns="0" tIns="0" rIns="0" bIns="54000"/>
          <a:lstStyle>
            <a:lvl1pPr marL="0" indent="0">
              <a:buNone/>
              <a:defRPr sz="2400"/>
            </a:lvl1pPr>
          </a:lstStyle>
          <a:p>
            <a:r>
              <a:rPr lang="en-US" dirty="0" smtClean="0"/>
              <a:t>Text only, no bullet lists</a:t>
            </a:r>
          </a:p>
        </p:txBody>
      </p:sp>
      <p:sp>
        <p:nvSpPr>
          <p:cNvPr id="21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2867487" y="1088522"/>
            <a:ext cx="5930284" cy="5175478"/>
          </a:xfrm>
          <a:prstGeom prst="rect">
            <a:avLst/>
          </a:prstGeom>
        </p:spPr>
        <p:txBody>
          <a:bodyPr lIns="0" tIns="0" rIns="0" bIns="0"/>
          <a:lstStyle/>
          <a:p>
            <a:endParaRPr lang="de-AT" dirty="0"/>
          </a:p>
        </p:txBody>
      </p:sp>
      <p:sp>
        <p:nvSpPr>
          <p:cNvPr id="9" name="Text Placeholder 17"/>
          <p:cNvSpPr>
            <a:spLocks noGrp="1"/>
          </p:cNvSpPr>
          <p:nvPr>
            <p:ph type="body" sz="quarter" idx="15" hasCustomPrompt="1"/>
          </p:nvPr>
        </p:nvSpPr>
        <p:spPr>
          <a:xfrm>
            <a:off x="360000" y="5292000"/>
            <a:ext cx="2340000" cy="972000"/>
          </a:xfrm>
          <a:prstGeom prst="rect">
            <a:avLst/>
          </a:prstGeom>
        </p:spPr>
        <p:txBody>
          <a:bodyPr lIns="0" tIns="0" rIns="0" bIns="54000"/>
          <a:lstStyle>
            <a:lvl1pPr marL="0" indent="0">
              <a:buNone/>
              <a:defRPr sz="1600"/>
            </a:lvl1pPr>
          </a:lstStyle>
          <a:p>
            <a:r>
              <a:rPr lang="en-US" dirty="0" smtClean="0"/>
              <a:t>Text only, no bullet lists</a:t>
            </a:r>
          </a:p>
        </p:txBody>
      </p:sp>
    </p:spTree>
    <p:extLst>
      <p:ext uri="{BB962C8B-B14F-4D97-AF65-F5344CB8AC3E}">
        <p14:creationId xmlns:p14="http://schemas.microsoft.com/office/powerpoint/2010/main" val="21690303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out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360000" y="216000"/>
            <a:ext cx="5220000" cy="576000"/>
          </a:xfrm>
          <a:prstGeom prst="rect">
            <a:avLst/>
          </a:prstGeom>
        </p:spPr>
        <p:txBody>
          <a:bodyPr lIns="0" tIns="0" rIns="0" bIns="0" anchor="ctr"/>
          <a:lstStyle>
            <a:lvl1pPr algn="l">
              <a:defRPr sz="3200" baseline="0">
                <a:solidFill>
                  <a:schemeClr val="accent5"/>
                </a:solidFill>
              </a:defRPr>
            </a:lvl1pPr>
          </a:lstStyle>
          <a:p>
            <a:r>
              <a:rPr lang="en-US" dirty="0" smtClean="0"/>
              <a:t>Main Headline</a:t>
            </a:r>
            <a:endParaRPr lang="de-AT" dirty="0"/>
          </a:p>
        </p:txBody>
      </p:sp>
      <p:sp>
        <p:nvSpPr>
          <p:cNvPr id="21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360000" y="1088522"/>
            <a:ext cx="8437771" cy="5175478"/>
          </a:xfrm>
          <a:prstGeom prst="rect">
            <a:avLst/>
          </a:prstGeom>
        </p:spPr>
        <p:txBody>
          <a:bodyPr lIns="0" tIns="0" rIns="0" bIns="0"/>
          <a:lstStyle/>
          <a:p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8857190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he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731288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360000" y="1890000"/>
            <a:ext cx="3600000" cy="18000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de-AT" sz="1600" dirty="0" smtClean="0">
                <a:solidFill>
                  <a:schemeClr val="bg1"/>
                </a:solidFill>
              </a:rPr>
              <a:t>Lazarettgasse 14, AKH BT 25.3</a:t>
            </a:r>
          </a:p>
          <a:p>
            <a:r>
              <a:rPr lang="de-AT" sz="1600" dirty="0" smtClean="0">
                <a:solidFill>
                  <a:schemeClr val="bg1"/>
                </a:solidFill>
              </a:rPr>
              <a:t>CeMM-/Anna-Spiegel-Forschungsgebäude</a:t>
            </a:r>
          </a:p>
          <a:p>
            <a:r>
              <a:rPr lang="de-AT" sz="1600" dirty="0" smtClean="0">
                <a:solidFill>
                  <a:schemeClr val="bg1"/>
                </a:solidFill>
              </a:rPr>
              <a:t>1090 Vienna, Austria</a:t>
            </a:r>
          </a:p>
          <a:p>
            <a:r>
              <a:rPr lang="de-AT" sz="1600" dirty="0" smtClean="0">
                <a:solidFill>
                  <a:schemeClr val="bg1"/>
                </a:solidFill>
              </a:rPr>
              <a:t>Tel +43-1-40160-70011</a:t>
            </a:r>
          </a:p>
          <a:p>
            <a:r>
              <a:rPr lang="de-AT" sz="1600" dirty="0" smtClean="0">
                <a:solidFill>
                  <a:schemeClr val="bg1"/>
                </a:solidFill>
              </a:rPr>
              <a:t>Fax +43-1-40160-970000</a:t>
            </a:r>
          </a:p>
          <a:p>
            <a:r>
              <a:rPr lang="de-AT" sz="1600" dirty="0" smtClean="0">
                <a:solidFill>
                  <a:schemeClr val="bg1"/>
                </a:solidFill>
              </a:rPr>
              <a:t>office@cemm.oeaw.ac.at</a:t>
            </a:r>
          </a:p>
          <a:p>
            <a:r>
              <a:rPr lang="de-AT" sz="1600" dirty="0" smtClean="0">
                <a:solidFill>
                  <a:schemeClr val="bg1"/>
                </a:solidFill>
              </a:rPr>
              <a:t>www.cemm.at</a:t>
            </a:r>
            <a:endParaRPr lang="de-AT" sz="1600" dirty="0">
              <a:solidFill>
                <a:schemeClr val="bg1"/>
              </a:solidFill>
            </a:endParaRPr>
          </a:p>
        </p:txBody>
      </p:sp>
      <p:cxnSp>
        <p:nvCxnSpPr>
          <p:cNvPr id="8" name="Gerade Verbindung 5"/>
          <p:cNvCxnSpPr/>
          <p:nvPr userDrawn="1"/>
        </p:nvCxnSpPr>
        <p:spPr>
          <a:xfrm>
            <a:off x="351550" y="4368800"/>
            <a:ext cx="3007600" cy="1588"/>
          </a:xfrm>
          <a:prstGeom prst="line">
            <a:avLst/>
          </a:prstGeom>
          <a:ln w="1905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Bild 28" descr="Lageplan_negativ_RG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02128" y="2777875"/>
            <a:ext cx="4659362" cy="3740400"/>
          </a:xfrm>
          <a:prstGeom prst="rect">
            <a:avLst/>
          </a:prstGeom>
        </p:spPr>
      </p:pic>
      <p:sp>
        <p:nvSpPr>
          <p:cNvPr id="12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360000" y="4500000"/>
            <a:ext cx="3060000" cy="828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600">
                <a:solidFill>
                  <a:schemeClr val="bg1"/>
                </a:solidFill>
              </a:defRPr>
            </a:lvl4pPr>
            <a:lvl5pPr marL="1828800" indent="0"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Your Name</a:t>
            </a:r>
            <a:br>
              <a:rPr lang="en-US" dirty="0" smtClean="0"/>
            </a:br>
            <a:r>
              <a:rPr lang="en-US" dirty="0" smtClean="0"/>
              <a:t>email@cemm.oeaw.ac.at</a:t>
            </a:r>
          </a:p>
        </p:txBody>
      </p:sp>
    </p:spTree>
    <p:extLst>
      <p:ext uri="{BB962C8B-B14F-4D97-AF65-F5344CB8AC3E}">
        <p14:creationId xmlns:p14="http://schemas.microsoft.com/office/powerpoint/2010/main" val="30787715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1"/>
          <p:cNvSpPr>
            <a:spLocks noGrp="1"/>
          </p:cNvSpPr>
          <p:nvPr>
            <p:ph type="body" sz="quarter" idx="10"/>
          </p:nvPr>
        </p:nvSpPr>
        <p:spPr>
          <a:xfrm>
            <a:off x="350838" y="1074738"/>
            <a:ext cx="8450262" cy="969962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chemeClr val="tx1"/>
                </a:solidFill>
                <a:latin typeface="Franklin Gothic Book"/>
                <a:cs typeface="Franklin Gothic Book"/>
              </a:defRPr>
            </a:lvl1pPr>
            <a:lvl2pPr>
              <a:buNone/>
              <a:defRPr sz="2400">
                <a:latin typeface="Sys"/>
                <a:cs typeface="Sys"/>
              </a:defRPr>
            </a:lvl2pPr>
            <a:lvl3pPr>
              <a:defRPr sz="2400">
                <a:latin typeface="Sys"/>
                <a:cs typeface="Sys"/>
              </a:defRPr>
            </a:lvl3pPr>
            <a:lvl4pPr>
              <a:defRPr sz="2400">
                <a:latin typeface="Sys"/>
                <a:cs typeface="Sys"/>
              </a:defRPr>
            </a:lvl4pPr>
            <a:lvl5pPr>
              <a:defRPr sz="2400">
                <a:latin typeface="Sys"/>
                <a:cs typeface="Sys"/>
              </a:defRPr>
            </a:lvl5pPr>
          </a:lstStyle>
          <a:p>
            <a:pPr lvl="0"/>
            <a:r>
              <a:rPr lang="de-AT"/>
              <a:t>Mastertextformat bearbeiten</a:t>
            </a:r>
            <a:endParaRPr lang="de-DE"/>
          </a:p>
        </p:txBody>
      </p:sp>
      <p:sp>
        <p:nvSpPr>
          <p:cNvPr id="5" name="Textplatzhalter 31"/>
          <p:cNvSpPr>
            <a:spLocks noGrp="1"/>
          </p:cNvSpPr>
          <p:nvPr>
            <p:ph type="body" sz="quarter" idx="11"/>
          </p:nvPr>
        </p:nvSpPr>
        <p:spPr>
          <a:xfrm>
            <a:off x="350838" y="2565400"/>
            <a:ext cx="8450262" cy="1003300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chemeClr val="tx1"/>
                </a:solidFill>
                <a:latin typeface="Franklin Gothic Book"/>
                <a:cs typeface="Franklin Gothic Book"/>
              </a:defRPr>
            </a:lvl1pPr>
            <a:lvl2pPr>
              <a:buNone/>
              <a:defRPr sz="2400">
                <a:latin typeface="Sys"/>
                <a:cs typeface="Sys"/>
              </a:defRPr>
            </a:lvl2pPr>
            <a:lvl3pPr>
              <a:defRPr sz="2400">
                <a:latin typeface="Sys"/>
                <a:cs typeface="Sys"/>
              </a:defRPr>
            </a:lvl3pPr>
            <a:lvl4pPr>
              <a:defRPr sz="2400">
                <a:latin typeface="Sys"/>
                <a:cs typeface="Sys"/>
              </a:defRPr>
            </a:lvl4pPr>
            <a:lvl5pPr>
              <a:defRPr sz="2400">
                <a:latin typeface="Sys"/>
                <a:cs typeface="Sys"/>
              </a:defRPr>
            </a:lvl5pPr>
          </a:lstStyle>
          <a:p>
            <a:pPr lvl="0"/>
            <a:r>
              <a:rPr lang="de-AT"/>
              <a:t>Mastertextformat bearbeiten</a:t>
            </a:r>
            <a:endParaRPr lang="de-DE"/>
          </a:p>
        </p:txBody>
      </p:sp>
      <p:sp>
        <p:nvSpPr>
          <p:cNvPr id="6" name="Textplatzhalter 31"/>
          <p:cNvSpPr>
            <a:spLocks noGrp="1"/>
          </p:cNvSpPr>
          <p:nvPr>
            <p:ph type="body" sz="quarter" idx="12"/>
          </p:nvPr>
        </p:nvSpPr>
        <p:spPr>
          <a:xfrm>
            <a:off x="350838" y="4076700"/>
            <a:ext cx="8450262" cy="977900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chemeClr val="tx1"/>
                </a:solidFill>
                <a:latin typeface="Franklin Gothic Book"/>
                <a:cs typeface="Franklin Gothic Book"/>
              </a:defRPr>
            </a:lvl1pPr>
            <a:lvl2pPr>
              <a:buNone/>
              <a:defRPr sz="2400">
                <a:latin typeface="Sys"/>
                <a:cs typeface="Sys"/>
              </a:defRPr>
            </a:lvl2pPr>
            <a:lvl3pPr>
              <a:defRPr sz="2400">
                <a:latin typeface="Sys"/>
                <a:cs typeface="Sys"/>
              </a:defRPr>
            </a:lvl3pPr>
            <a:lvl4pPr>
              <a:defRPr sz="2400">
                <a:latin typeface="Sys"/>
                <a:cs typeface="Sys"/>
              </a:defRPr>
            </a:lvl4pPr>
            <a:lvl5pPr>
              <a:defRPr sz="2400">
                <a:latin typeface="Sys"/>
                <a:cs typeface="Sys"/>
              </a:defRPr>
            </a:lvl5pPr>
          </a:lstStyle>
          <a:p>
            <a:pPr lvl="0"/>
            <a:r>
              <a:rPr lang="de-AT"/>
              <a:t>Mastertextformat bearbeiten</a:t>
            </a:r>
            <a:endParaRPr lang="de-DE"/>
          </a:p>
        </p:txBody>
      </p:sp>
      <p:sp>
        <p:nvSpPr>
          <p:cNvPr id="7" name="Titel 1"/>
          <p:cNvSpPr>
            <a:spLocks noGrp="1"/>
          </p:cNvSpPr>
          <p:nvPr>
            <p:ph type="title"/>
          </p:nvPr>
        </p:nvSpPr>
        <p:spPr>
          <a:xfrm>
            <a:off x="351550" y="216000"/>
            <a:ext cx="8449550" cy="563562"/>
          </a:xfrm>
          <a:prstGeom prst="rect">
            <a:avLst/>
          </a:prstGeom>
        </p:spPr>
        <p:txBody>
          <a:bodyPr vert="horz" wrap="none" lIns="0" tIns="0" rIns="0" bIns="0"/>
          <a:lstStyle>
            <a:lvl1pPr algn="l">
              <a:defRPr sz="3200" b="0">
                <a:solidFill>
                  <a:srgbClr val="00ACC6"/>
                </a:solidFill>
                <a:latin typeface="Franklin Gothic Medium"/>
                <a:cs typeface="Franklin Gothic Medium"/>
              </a:defRPr>
            </a:lvl1pPr>
          </a:lstStyle>
          <a:p>
            <a:r>
              <a:rPr lang="de-AT"/>
              <a:t>Mastertitelformat bearbeiten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465934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A67B060-6E26-492D-8775-9D7E24E6FDE5}" type="datetimeFigureOut">
              <a:rPr lang="en-US" smtClean="0"/>
              <a:pPr/>
              <a:t>4/20/17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9C8CA24-B84B-416B-822E-0925EFB44B8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3185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360787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Gerade Verbindung 13"/>
          <p:cNvCxnSpPr/>
          <p:nvPr userDrawn="1"/>
        </p:nvCxnSpPr>
        <p:spPr>
          <a:xfrm>
            <a:off x="351550" y="4368800"/>
            <a:ext cx="8352000" cy="1588"/>
          </a:xfrm>
          <a:prstGeom prst="line">
            <a:avLst/>
          </a:prstGeom>
          <a:ln w="1905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feld 3"/>
          <p:cNvSpPr txBox="1"/>
          <p:nvPr userDrawn="1"/>
        </p:nvSpPr>
        <p:spPr>
          <a:xfrm>
            <a:off x="353665" y="6311900"/>
            <a:ext cx="1154162" cy="44627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310774"/>
            <a:r>
              <a:rPr lang="de-DE" sz="1500" dirty="0">
                <a:solidFill>
                  <a:srgbClr val="FFFFFF"/>
                </a:solidFill>
                <a:latin typeface="Franklin Gothic Book"/>
                <a:cs typeface="Franklin Gothic Book"/>
              </a:rPr>
              <a:t>www.cemm.at</a:t>
            </a:r>
          </a:p>
          <a:p>
            <a:pPr defTabSz="310774"/>
            <a:endParaRPr lang="de-DE" sz="1400" dirty="0">
              <a:solidFill>
                <a:prstClr val="black"/>
              </a:solidFill>
              <a:latin typeface="Sys"/>
            </a:endParaRPr>
          </a:p>
        </p:txBody>
      </p:sp>
      <p:pic>
        <p:nvPicPr>
          <p:cNvPr id="8" name="Bild 7" descr="14.ps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162213" y="2984500"/>
            <a:ext cx="3213127" cy="4100070"/>
          </a:xfrm>
          <a:prstGeom prst="rect">
            <a:avLst/>
          </a:prstGeom>
          <a:effectLst>
            <a:outerShdw blurRad="123825" dist="38100" dir="828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351548" y="1890000"/>
            <a:ext cx="8449551" cy="2453400"/>
          </a:xfrm>
          <a:prstGeom prst="rect">
            <a:avLst/>
          </a:prstGeom>
        </p:spPr>
        <p:txBody>
          <a:bodyPr vert="horz" lIns="0" tIns="0" rIns="0" bIns="0"/>
          <a:lstStyle>
            <a:lvl1pPr algn="l">
              <a:lnSpc>
                <a:spcPts val="4800"/>
              </a:lnSpc>
              <a:defRPr sz="4800" b="0">
                <a:solidFill>
                  <a:srgbClr val="FFFFFF"/>
                </a:solidFill>
                <a:latin typeface="Franklin Gothic Medium"/>
                <a:cs typeface="Franklin Gothic Medium"/>
              </a:defRPr>
            </a:lvl1pPr>
          </a:lstStyle>
          <a:p>
            <a:endParaRPr lang="de-DE" dirty="0"/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0"/>
          </p:nvPr>
        </p:nvSpPr>
        <p:spPr>
          <a:xfrm>
            <a:off x="350838" y="4483100"/>
            <a:ext cx="3694112" cy="182880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ts val="1800"/>
              </a:lnSpc>
              <a:spcBef>
                <a:spcPts val="0"/>
              </a:spcBef>
              <a:buNone/>
              <a:defRPr sz="1500" b="0">
                <a:solidFill>
                  <a:srgbClr val="FFFFFF"/>
                </a:solidFill>
                <a:latin typeface="Franklin Gothic Book"/>
                <a:cs typeface="Franklin Gothic Book"/>
              </a:defRPr>
            </a:lvl1pPr>
            <a:lvl2pPr algn="l">
              <a:defRPr sz="1400">
                <a:solidFill>
                  <a:srgbClr val="FFFFFF"/>
                </a:solidFill>
                <a:latin typeface="Sys"/>
                <a:cs typeface="Sys"/>
              </a:defRPr>
            </a:lvl2pPr>
            <a:lvl3pPr algn="l">
              <a:defRPr sz="1400">
                <a:solidFill>
                  <a:srgbClr val="FFFFFF"/>
                </a:solidFill>
                <a:latin typeface="Sys"/>
                <a:cs typeface="Sys"/>
              </a:defRPr>
            </a:lvl3pPr>
            <a:lvl4pPr algn="l">
              <a:defRPr sz="1400">
                <a:solidFill>
                  <a:srgbClr val="FFFFFF"/>
                </a:solidFill>
                <a:latin typeface="Sys"/>
                <a:cs typeface="Sys"/>
              </a:defRPr>
            </a:lvl4pPr>
            <a:lvl5pPr algn="l">
              <a:defRPr sz="1400">
                <a:solidFill>
                  <a:srgbClr val="FFFFFF"/>
                </a:solidFill>
                <a:latin typeface="Sys"/>
                <a:cs typeface="Sys"/>
              </a:defRPr>
            </a:lvl5pPr>
          </a:lstStyle>
          <a:p>
            <a:pPr lvl="0"/>
            <a:endParaRPr lang="de-AT"/>
          </a:p>
        </p:txBody>
      </p:sp>
      <p:pic>
        <p:nvPicPr>
          <p:cNvPr id="7" name="Bild 1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6702" y="366565"/>
            <a:ext cx="1213829" cy="105246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2224918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360000" y="1890000"/>
            <a:ext cx="3600000" cy="18000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de-AT" sz="1600" dirty="0" smtClean="0">
                <a:solidFill>
                  <a:schemeClr val="bg1"/>
                </a:solidFill>
              </a:rPr>
              <a:t>Lazarettgasse 14, AKH BT 25.3</a:t>
            </a:r>
          </a:p>
          <a:p>
            <a:r>
              <a:rPr lang="de-AT" sz="1600" dirty="0" smtClean="0">
                <a:solidFill>
                  <a:schemeClr val="bg1"/>
                </a:solidFill>
              </a:rPr>
              <a:t>CeMM-/Anna-Spiegel-Forschungsgebäude</a:t>
            </a:r>
          </a:p>
          <a:p>
            <a:r>
              <a:rPr lang="de-AT" sz="1600" dirty="0" smtClean="0">
                <a:solidFill>
                  <a:schemeClr val="bg1"/>
                </a:solidFill>
              </a:rPr>
              <a:t>1090 Vienna, Austria</a:t>
            </a:r>
          </a:p>
          <a:p>
            <a:r>
              <a:rPr lang="de-AT" sz="1600" dirty="0" smtClean="0">
                <a:solidFill>
                  <a:schemeClr val="bg1"/>
                </a:solidFill>
              </a:rPr>
              <a:t>Tel +43-1-40160-70011</a:t>
            </a:r>
          </a:p>
          <a:p>
            <a:r>
              <a:rPr lang="de-AT" sz="1600" dirty="0" smtClean="0">
                <a:solidFill>
                  <a:schemeClr val="bg1"/>
                </a:solidFill>
              </a:rPr>
              <a:t>Fax +43-1-40160-970000</a:t>
            </a:r>
          </a:p>
          <a:p>
            <a:r>
              <a:rPr lang="de-AT" sz="1600" dirty="0" smtClean="0">
                <a:solidFill>
                  <a:schemeClr val="bg1"/>
                </a:solidFill>
              </a:rPr>
              <a:t>office@cemm.oeaw.ac.at</a:t>
            </a:r>
          </a:p>
          <a:p>
            <a:r>
              <a:rPr lang="de-AT" sz="1600" dirty="0" smtClean="0">
                <a:solidFill>
                  <a:schemeClr val="bg1"/>
                </a:solidFill>
              </a:rPr>
              <a:t>www.cemm.at</a:t>
            </a:r>
            <a:endParaRPr lang="de-AT" sz="1600" dirty="0">
              <a:solidFill>
                <a:schemeClr val="bg1"/>
              </a:solidFill>
            </a:endParaRPr>
          </a:p>
        </p:txBody>
      </p:sp>
      <p:cxnSp>
        <p:nvCxnSpPr>
          <p:cNvPr id="8" name="Gerade Verbindung 5"/>
          <p:cNvCxnSpPr/>
          <p:nvPr userDrawn="1"/>
        </p:nvCxnSpPr>
        <p:spPr>
          <a:xfrm>
            <a:off x="351550" y="4368800"/>
            <a:ext cx="3007600" cy="1588"/>
          </a:xfrm>
          <a:prstGeom prst="line">
            <a:avLst/>
          </a:prstGeom>
          <a:ln w="1905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Bild 28" descr="Lageplan_negativ_RG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02128" y="2777875"/>
            <a:ext cx="4659362" cy="3740400"/>
          </a:xfrm>
          <a:prstGeom prst="rect">
            <a:avLst/>
          </a:prstGeom>
        </p:spPr>
      </p:pic>
      <p:sp>
        <p:nvSpPr>
          <p:cNvPr id="12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360000" y="4500000"/>
            <a:ext cx="3060000" cy="828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600">
                <a:solidFill>
                  <a:schemeClr val="bg1"/>
                </a:solidFill>
              </a:defRPr>
            </a:lvl4pPr>
            <a:lvl5pPr marL="1828800" indent="0"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Your Name</a:t>
            </a:r>
            <a:br>
              <a:rPr lang="en-US" dirty="0" smtClean="0"/>
            </a:br>
            <a:r>
              <a:rPr lang="en-US" dirty="0" smtClean="0"/>
              <a:t>email@cemm.oeaw.ac.at</a:t>
            </a:r>
          </a:p>
        </p:txBody>
      </p:sp>
    </p:spTree>
    <p:extLst>
      <p:ext uri="{BB962C8B-B14F-4D97-AF65-F5344CB8AC3E}">
        <p14:creationId xmlns:p14="http://schemas.microsoft.com/office/powerpoint/2010/main" val="115408078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feld 10"/>
          <p:cNvSpPr txBox="1"/>
          <p:nvPr userDrawn="1"/>
        </p:nvSpPr>
        <p:spPr>
          <a:xfrm>
            <a:off x="351550" y="1890000"/>
            <a:ext cx="3683000" cy="16158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310774">
              <a:lnSpc>
                <a:spcPts val="1800"/>
              </a:lnSpc>
            </a:pPr>
            <a:r>
              <a:rPr lang="de-DE" sz="1500" dirty="0" smtClean="0">
                <a:solidFill>
                  <a:srgbClr val="FFFFFF"/>
                </a:solidFill>
                <a:latin typeface="Franklin Gothic Book"/>
                <a:cs typeface="Franklin Gothic Book"/>
              </a:rPr>
              <a:t>Lazarettgasse 14, AKH BT 25.3</a:t>
            </a:r>
          </a:p>
          <a:p>
            <a:pPr defTabSz="310774">
              <a:lnSpc>
                <a:spcPts val="1800"/>
              </a:lnSpc>
            </a:pPr>
            <a:r>
              <a:rPr lang="de-DE" sz="1500" dirty="0" smtClean="0">
                <a:solidFill>
                  <a:srgbClr val="FFFFFF"/>
                </a:solidFill>
                <a:latin typeface="Franklin Gothic Book"/>
                <a:cs typeface="Franklin Gothic Book"/>
              </a:rPr>
              <a:t>1090 Vienna, Austria</a:t>
            </a:r>
          </a:p>
          <a:p>
            <a:pPr defTabSz="310774">
              <a:lnSpc>
                <a:spcPts val="1800"/>
              </a:lnSpc>
            </a:pPr>
            <a:r>
              <a:rPr lang="de-DE" sz="1500" dirty="0" smtClean="0">
                <a:solidFill>
                  <a:srgbClr val="FFFFFF"/>
                </a:solidFill>
                <a:latin typeface="Franklin Gothic Book"/>
                <a:cs typeface="Franklin Gothic Book"/>
              </a:rPr>
              <a:t>Tel +43-1-40160-70011</a:t>
            </a:r>
          </a:p>
          <a:p>
            <a:pPr defTabSz="310774">
              <a:lnSpc>
                <a:spcPts val="1800"/>
              </a:lnSpc>
            </a:pPr>
            <a:r>
              <a:rPr lang="de-DE" sz="1500" dirty="0" smtClean="0">
                <a:solidFill>
                  <a:srgbClr val="FFFFFF"/>
                </a:solidFill>
                <a:latin typeface="Franklin Gothic Book"/>
                <a:cs typeface="Franklin Gothic Book"/>
              </a:rPr>
              <a:t>Fax +43-1-40160-970000</a:t>
            </a:r>
          </a:p>
          <a:p>
            <a:pPr defTabSz="310774">
              <a:lnSpc>
                <a:spcPts val="1800"/>
              </a:lnSpc>
            </a:pPr>
            <a:r>
              <a:rPr lang="de-DE" sz="1500" dirty="0" smtClean="0">
                <a:solidFill>
                  <a:srgbClr val="FFFFFF"/>
                </a:solidFill>
                <a:latin typeface="Franklin Gothic Book"/>
                <a:cs typeface="Franklin Gothic Book"/>
              </a:rPr>
              <a:t>office@cemm.oeaw.ac.at</a:t>
            </a:r>
          </a:p>
          <a:p>
            <a:pPr defTabSz="310774">
              <a:lnSpc>
                <a:spcPts val="1800"/>
              </a:lnSpc>
            </a:pPr>
            <a:r>
              <a:rPr lang="de-DE" sz="1500" dirty="0" smtClean="0">
                <a:solidFill>
                  <a:srgbClr val="FFFFFF"/>
                </a:solidFill>
                <a:latin typeface="Franklin Gothic Book"/>
                <a:cs typeface="Franklin Gothic Book"/>
              </a:rPr>
              <a:t>www.cemm.at</a:t>
            </a:r>
            <a:endParaRPr lang="de-DE" sz="1500" b="1" dirty="0" smtClean="0">
              <a:solidFill>
                <a:srgbClr val="FFFFFF"/>
              </a:solidFill>
              <a:latin typeface="Franklin Gothic Book"/>
              <a:cs typeface="Franklin Gothic Book"/>
            </a:endParaRPr>
          </a:p>
          <a:p>
            <a:pPr defTabSz="310774">
              <a:lnSpc>
                <a:spcPts val="1800"/>
              </a:lnSpc>
            </a:pPr>
            <a:endParaRPr lang="de-DE" sz="1500" dirty="0">
              <a:solidFill>
                <a:prstClr val="black"/>
              </a:solidFill>
              <a:latin typeface="Franklin Gothic Book"/>
              <a:cs typeface="Franklin Gothic Book"/>
            </a:endParaRPr>
          </a:p>
        </p:txBody>
      </p:sp>
      <p:cxnSp>
        <p:nvCxnSpPr>
          <p:cNvPr id="6" name="Gerade Verbindung 5"/>
          <p:cNvCxnSpPr/>
          <p:nvPr userDrawn="1"/>
        </p:nvCxnSpPr>
        <p:spPr>
          <a:xfrm>
            <a:off x="351550" y="4368800"/>
            <a:ext cx="3007600" cy="1588"/>
          </a:xfrm>
          <a:prstGeom prst="line">
            <a:avLst/>
          </a:prstGeom>
          <a:ln w="1905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platzhalter 10"/>
          <p:cNvSpPr>
            <a:spLocks noGrp="1"/>
          </p:cNvSpPr>
          <p:nvPr>
            <p:ph type="body" sz="quarter" idx="11"/>
          </p:nvPr>
        </p:nvSpPr>
        <p:spPr>
          <a:xfrm>
            <a:off x="350838" y="4483100"/>
            <a:ext cx="3008312" cy="213360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ts val="1800"/>
              </a:lnSpc>
              <a:spcBef>
                <a:spcPts val="0"/>
              </a:spcBef>
              <a:buNone/>
              <a:defRPr sz="1500" b="1">
                <a:solidFill>
                  <a:srgbClr val="FFFFFF"/>
                </a:solidFill>
                <a:latin typeface="Franklin Gothic Book"/>
                <a:cs typeface="Franklin Gothic Book"/>
              </a:defRPr>
            </a:lvl1pPr>
            <a:lvl2pPr algn="l">
              <a:defRPr sz="1400">
                <a:solidFill>
                  <a:srgbClr val="FFFFFF"/>
                </a:solidFill>
                <a:latin typeface="Sys"/>
                <a:cs typeface="Sys"/>
              </a:defRPr>
            </a:lvl2pPr>
            <a:lvl3pPr algn="l">
              <a:defRPr sz="1400">
                <a:solidFill>
                  <a:srgbClr val="FFFFFF"/>
                </a:solidFill>
                <a:latin typeface="Sys"/>
                <a:cs typeface="Sys"/>
              </a:defRPr>
            </a:lvl3pPr>
            <a:lvl4pPr algn="l">
              <a:defRPr sz="1400">
                <a:solidFill>
                  <a:srgbClr val="FFFFFF"/>
                </a:solidFill>
                <a:latin typeface="Sys"/>
                <a:cs typeface="Sys"/>
              </a:defRPr>
            </a:lvl4pPr>
            <a:lvl5pPr algn="l">
              <a:defRPr sz="1400">
                <a:solidFill>
                  <a:srgbClr val="FFFFFF"/>
                </a:solidFill>
                <a:latin typeface="Sys"/>
                <a:cs typeface="Sys"/>
              </a:defRPr>
            </a:lvl5pPr>
          </a:lstStyle>
          <a:p>
            <a:pPr lvl="0"/>
            <a:endParaRPr lang="de-AT"/>
          </a:p>
        </p:txBody>
      </p:sp>
      <p:pic>
        <p:nvPicPr>
          <p:cNvPr id="17" name="Bild 1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6702" y="366565"/>
            <a:ext cx="1213829" cy="1052465"/>
          </a:xfrm>
          <a:prstGeom prst="rect">
            <a:avLst/>
          </a:prstGeom>
          <a:noFill/>
        </p:spPr>
      </p:pic>
      <p:pic>
        <p:nvPicPr>
          <p:cNvPr id="29" name="Bild 28" descr="Lageplan_negativ_RGB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302128" y="2777875"/>
            <a:ext cx="4659362" cy="374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1836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Content, one Pictur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360000" y="216000"/>
            <a:ext cx="5220000" cy="576000"/>
          </a:xfrm>
          <a:prstGeom prst="rect">
            <a:avLst/>
          </a:prstGeom>
        </p:spPr>
        <p:txBody>
          <a:bodyPr lIns="0" tIns="0" rIns="0" bIns="0" anchor="ctr"/>
          <a:lstStyle>
            <a:lvl1pPr algn="l">
              <a:defRPr sz="3200" baseline="0">
                <a:solidFill>
                  <a:schemeClr val="accent5"/>
                </a:solidFill>
              </a:defRPr>
            </a:lvl1pPr>
          </a:lstStyle>
          <a:p>
            <a:r>
              <a:rPr lang="en-US" dirty="0" smtClean="0"/>
              <a:t>Main Headline</a:t>
            </a:r>
            <a:endParaRPr lang="de-AT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60363" y="1008000"/>
            <a:ext cx="5219700" cy="5040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None/>
              <a:defRPr sz="2800" b="1"/>
            </a:lvl1pPr>
            <a:lvl2pPr marL="457200" indent="0">
              <a:buNone/>
              <a:defRPr sz="2800"/>
            </a:lvl2pPr>
            <a:lvl3pPr marL="914400" indent="0">
              <a:buNone/>
              <a:defRPr sz="2800"/>
            </a:lvl3pPr>
            <a:lvl4pPr marL="1371600" indent="0">
              <a:buNone/>
              <a:defRPr sz="2800"/>
            </a:lvl4pPr>
            <a:lvl5pPr marL="1828800" indent="0">
              <a:buNone/>
              <a:defRPr sz="2800"/>
            </a:lvl5pPr>
          </a:lstStyle>
          <a:p>
            <a:pPr lvl="0"/>
            <a:r>
              <a:rPr lang="en-US" dirty="0" smtClean="0"/>
              <a:t>Headline 1</a:t>
            </a:r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60000" y="3750304"/>
            <a:ext cx="5219700" cy="5040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None/>
              <a:defRPr sz="2800" b="1"/>
            </a:lvl1pPr>
            <a:lvl2pPr marL="457200" indent="0">
              <a:buNone/>
              <a:defRPr sz="2800"/>
            </a:lvl2pPr>
            <a:lvl3pPr marL="914400" indent="0">
              <a:buNone/>
              <a:defRPr sz="2800"/>
            </a:lvl3pPr>
            <a:lvl4pPr marL="1371600" indent="0">
              <a:buNone/>
              <a:defRPr sz="2800"/>
            </a:lvl4pPr>
            <a:lvl5pPr marL="1828800" indent="0">
              <a:buNone/>
              <a:defRPr sz="2800"/>
            </a:lvl5pPr>
          </a:lstStyle>
          <a:p>
            <a:pPr lvl="0"/>
            <a:r>
              <a:rPr lang="en-US" dirty="0" smtClean="0"/>
              <a:t>Headline 2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2" hasCustomPrompt="1"/>
          </p:nvPr>
        </p:nvSpPr>
        <p:spPr>
          <a:xfrm>
            <a:off x="360000" y="1512000"/>
            <a:ext cx="5219700" cy="2016000"/>
          </a:xfrm>
          <a:prstGeom prst="rect">
            <a:avLst/>
          </a:prstGeom>
        </p:spPr>
        <p:txBody>
          <a:bodyPr lIns="0" tIns="0" rIns="0" bIns="54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Text only, no bullet lists</a:t>
            </a:r>
          </a:p>
        </p:txBody>
      </p:sp>
      <p:cxnSp>
        <p:nvCxnSpPr>
          <p:cNvPr id="19" name="Gerade Verbindung 5"/>
          <p:cNvCxnSpPr/>
          <p:nvPr userDrawn="1"/>
        </p:nvCxnSpPr>
        <p:spPr>
          <a:xfrm>
            <a:off x="529939" y="3624048"/>
            <a:ext cx="4879822" cy="1588"/>
          </a:xfrm>
          <a:prstGeom prst="line">
            <a:avLst/>
          </a:prstGeom>
          <a:ln w="19050">
            <a:solidFill>
              <a:srgbClr val="00ACC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360000" y="4248000"/>
            <a:ext cx="5219700" cy="2016000"/>
          </a:xfrm>
          <a:prstGeom prst="rect">
            <a:avLst/>
          </a:prstGeom>
        </p:spPr>
        <p:txBody>
          <a:bodyPr lIns="0" tIns="0" rIns="0" bIns="54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Text only, no bullet lists</a:t>
            </a:r>
          </a:p>
        </p:txBody>
      </p:sp>
      <p:sp>
        <p:nvSpPr>
          <p:cNvPr id="21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5833957" y="1008000"/>
            <a:ext cx="2963814" cy="5256000"/>
          </a:xfrm>
          <a:prstGeom prst="rect">
            <a:avLst/>
          </a:prstGeom>
        </p:spPr>
        <p:txBody>
          <a:bodyPr lIns="0" tIns="0" rIns="0" bIns="0"/>
          <a:lstStyle/>
          <a:p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011369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Content, two Pictur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360000" y="216000"/>
            <a:ext cx="5220000" cy="576000"/>
          </a:xfrm>
          <a:prstGeom prst="rect">
            <a:avLst/>
          </a:prstGeom>
        </p:spPr>
        <p:txBody>
          <a:bodyPr lIns="0" tIns="0" rIns="0" bIns="0" anchor="ctr"/>
          <a:lstStyle>
            <a:lvl1pPr algn="l">
              <a:defRPr sz="3200" baseline="0">
                <a:solidFill>
                  <a:schemeClr val="accent5"/>
                </a:solidFill>
              </a:defRPr>
            </a:lvl1pPr>
          </a:lstStyle>
          <a:p>
            <a:r>
              <a:rPr lang="en-US" dirty="0" smtClean="0"/>
              <a:t>Main Headline</a:t>
            </a:r>
            <a:endParaRPr lang="de-AT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60363" y="1008000"/>
            <a:ext cx="5219700" cy="5040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None/>
              <a:defRPr sz="2800" b="1"/>
            </a:lvl1pPr>
            <a:lvl2pPr marL="457200" indent="0">
              <a:buNone/>
              <a:defRPr sz="2800"/>
            </a:lvl2pPr>
            <a:lvl3pPr marL="914400" indent="0">
              <a:buNone/>
              <a:defRPr sz="2800"/>
            </a:lvl3pPr>
            <a:lvl4pPr marL="1371600" indent="0">
              <a:buNone/>
              <a:defRPr sz="2800"/>
            </a:lvl4pPr>
            <a:lvl5pPr marL="1828800" indent="0">
              <a:buNone/>
              <a:defRPr sz="2800"/>
            </a:lvl5pPr>
          </a:lstStyle>
          <a:p>
            <a:pPr lvl="0"/>
            <a:r>
              <a:rPr lang="en-US" dirty="0" smtClean="0"/>
              <a:t>Headline 1</a:t>
            </a:r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60000" y="3750304"/>
            <a:ext cx="5219700" cy="5040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None/>
              <a:defRPr sz="2800" b="1"/>
            </a:lvl1pPr>
            <a:lvl2pPr marL="457200" indent="0">
              <a:buNone/>
              <a:defRPr sz="2800"/>
            </a:lvl2pPr>
            <a:lvl3pPr marL="914400" indent="0">
              <a:buNone/>
              <a:defRPr sz="2800"/>
            </a:lvl3pPr>
            <a:lvl4pPr marL="1371600" indent="0">
              <a:buNone/>
              <a:defRPr sz="2800"/>
            </a:lvl4pPr>
            <a:lvl5pPr marL="1828800" indent="0">
              <a:buNone/>
              <a:defRPr sz="2800"/>
            </a:lvl5pPr>
          </a:lstStyle>
          <a:p>
            <a:pPr lvl="0"/>
            <a:r>
              <a:rPr lang="en-US" dirty="0" smtClean="0"/>
              <a:t>Headline 2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2" hasCustomPrompt="1"/>
          </p:nvPr>
        </p:nvSpPr>
        <p:spPr>
          <a:xfrm>
            <a:off x="360000" y="1512000"/>
            <a:ext cx="5219700" cy="2016000"/>
          </a:xfrm>
          <a:prstGeom prst="rect">
            <a:avLst/>
          </a:prstGeom>
        </p:spPr>
        <p:txBody>
          <a:bodyPr lIns="0" tIns="0" rIns="0" bIns="54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Text only, no bullet lists</a:t>
            </a:r>
          </a:p>
        </p:txBody>
      </p:sp>
      <p:cxnSp>
        <p:nvCxnSpPr>
          <p:cNvPr id="19" name="Gerade Verbindung 5"/>
          <p:cNvCxnSpPr/>
          <p:nvPr userDrawn="1"/>
        </p:nvCxnSpPr>
        <p:spPr>
          <a:xfrm>
            <a:off x="529939" y="3624048"/>
            <a:ext cx="4879822" cy="1588"/>
          </a:xfrm>
          <a:prstGeom prst="line">
            <a:avLst/>
          </a:prstGeom>
          <a:ln w="19050">
            <a:solidFill>
              <a:srgbClr val="00ACC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360000" y="4248000"/>
            <a:ext cx="5219700" cy="2016000"/>
          </a:xfrm>
          <a:prstGeom prst="rect">
            <a:avLst/>
          </a:prstGeom>
        </p:spPr>
        <p:txBody>
          <a:bodyPr lIns="0" tIns="0" rIns="0" bIns="54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Text only, no bullet lists</a:t>
            </a:r>
          </a:p>
        </p:txBody>
      </p:sp>
      <p:sp>
        <p:nvSpPr>
          <p:cNvPr id="21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5833957" y="1008000"/>
            <a:ext cx="2963814" cy="2520000"/>
          </a:xfrm>
          <a:prstGeom prst="rect">
            <a:avLst/>
          </a:prstGeom>
        </p:spPr>
        <p:txBody>
          <a:bodyPr lIns="0" tIns="0" rIns="0" bIns="0"/>
          <a:lstStyle/>
          <a:p>
            <a:endParaRPr lang="de-AT" dirty="0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5833957" y="3750304"/>
            <a:ext cx="2963814" cy="2520000"/>
          </a:xfrm>
          <a:prstGeom prst="rect">
            <a:avLst/>
          </a:prstGeom>
        </p:spPr>
        <p:txBody>
          <a:bodyPr lIns="0" tIns="0" rIns="0" bIns="0"/>
          <a:lstStyle/>
          <a:p>
            <a:endParaRPr lang="de-AT" dirty="0"/>
          </a:p>
        </p:txBody>
      </p:sp>
      <p:cxnSp>
        <p:nvCxnSpPr>
          <p:cNvPr id="11" name="Gerade Verbindung 5"/>
          <p:cNvCxnSpPr/>
          <p:nvPr userDrawn="1"/>
        </p:nvCxnSpPr>
        <p:spPr>
          <a:xfrm>
            <a:off x="5970897" y="3624047"/>
            <a:ext cx="2689934" cy="1"/>
          </a:xfrm>
          <a:prstGeom prst="line">
            <a:avLst/>
          </a:prstGeom>
          <a:ln w="19050">
            <a:solidFill>
              <a:srgbClr val="00ACC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42131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Content, one Infobox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360000" y="216000"/>
            <a:ext cx="5220000" cy="576000"/>
          </a:xfrm>
          <a:prstGeom prst="rect">
            <a:avLst/>
          </a:prstGeom>
        </p:spPr>
        <p:txBody>
          <a:bodyPr lIns="0" tIns="0" rIns="0" bIns="0" anchor="ctr"/>
          <a:lstStyle>
            <a:lvl1pPr algn="l">
              <a:defRPr sz="3200" baseline="0">
                <a:solidFill>
                  <a:schemeClr val="accent5"/>
                </a:solidFill>
              </a:defRPr>
            </a:lvl1pPr>
          </a:lstStyle>
          <a:p>
            <a:r>
              <a:rPr lang="en-US" dirty="0" smtClean="0"/>
              <a:t>Main Headline</a:t>
            </a:r>
            <a:endParaRPr lang="de-AT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60363" y="1008000"/>
            <a:ext cx="5219700" cy="5040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None/>
              <a:defRPr sz="2800" b="1"/>
            </a:lvl1pPr>
            <a:lvl2pPr marL="457200" indent="0">
              <a:buNone/>
              <a:defRPr sz="2800"/>
            </a:lvl2pPr>
            <a:lvl3pPr marL="914400" indent="0">
              <a:buNone/>
              <a:defRPr sz="2800"/>
            </a:lvl3pPr>
            <a:lvl4pPr marL="1371600" indent="0">
              <a:buNone/>
              <a:defRPr sz="2800"/>
            </a:lvl4pPr>
            <a:lvl5pPr marL="1828800" indent="0">
              <a:buNone/>
              <a:defRPr sz="2800"/>
            </a:lvl5pPr>
          </a:lstStyle>
          <a:p>
            <a:pPr lvl="0"/>
            <a:r>
              <a:rPr lang="en-US" dirty="0" smtClean="0"/>
              <a:t>Headline 1</a:t>
            </a:r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60000" y="3750304"/>
            <a:ext cx="5219700" cy="5040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None/>
              <a:defRPr sz="2800" b="1"/>
            </a:lvl1pPr>
            <a:lvl2pPr marL="457200" indent="0">
              <a:buNone/>
              <a:defRPr sz="2800"/>
            </a:lvl2pPr>
            <a:lvl3pPr marL="914400" indent="0">
              <a:buNone/>
              <a:defRPr sz="2800"/>
            </a:lvl3pPr>
            <a:lvl4pPr marL="1371600" indent="0">
              <a:buNone/>
              <a:defRPr sz="2800"/>
            </a:lvl4pPr>
            <a:lvl5pPr marL="1828800" indent="0">
              <a:buNone/>
              <a:defRPr sz="2800"/>
            </a:lvl5pPr>
          </a:lstStyle>
          <a:p>
            <a:pPr lvl="0"/>
            <a:r>
              <a:rPr lang="en-US" dirty="0" smtClean="0"/>
              <a:t>Headline 2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2" hasCustomPrompt="1"/>
          </p:nvPr>
        </p:nvSpPr>
        <p:spPr>
          <a:xfrm>
            <a:off x="360000" y="1512000"/>
            <a:ext cx="5219700" cy="2016000"/>
          </a:xfrm>
          <a:prstGeom prst="rect">
            <a:avLst/>
          </a:prstGeom>
        </p:spPr>
        <p:txBody>
          <a:bodyPr lIns="0" tIns="0" rIns="0" bIns="54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Text only, no bullet lists</a:t>
            </a:r>
          </a:p>
        </p:txBody>
      </p:sp>
      <p:cxnSp>
        <p:nvCxnSpPr>
          <p:cNvPr id="19" name="Gerade Verbindung 5"/>
          <p:cNvCxnSpPr/>
          <p:nvPr userDrawn="1"/>
        </p:nvCxnSpPr>
        <p:spPr>
          <a:xfrm>
            <a:off x="529939" y="3624048"/>
            <a:ext cx="4879822" cy="1588"/>
          </a:xfrm>
          <a:prstGeom prst="line">
            <a:avLst/>
          </a:prstGeom>
          <a:ln w="19050">
            <a:solidFill>
              <a:srgbClr val="00ACC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360000" y="4248000"/>
            <a:ext cx="5219700" cy="2016000"/>
          </a:xfrm>
          <a:prstGeom prst="rect">
            <a:avLst/>
          </a:prstGeom>
        </p:spPr>
        <p:txBody>
          <a:bodyPr lIns="0" tIns="0" rIns="0" bIns="54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Text only, no bullet lists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5876925" y="1008001"/>
            <a:ext cx="2982990" cy="525627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Click to edit text (no bullet lists)</a:t>
            </a:r>
            <a:endParaRPr lang="de-AT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5876925" y="701675"/>
            <a:ext cx="2982913" cy="3063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 baseline="0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Info Headline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6785459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Content, split Infobox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360000" y="216000"/>
            <a:ext cx="5220000" cy="576000"/>
          </a:xfrm>
          <a:prstGeom prst="rect">
            <a:avLst/>
          </a:prstGeom>
        </p:spPr>
        <p:txBody>
          <a:bodyPr lIns="0" tIns="0" rIns="0" bIns="0" anchor="ctr"/>
          <a:lstStyle>
            <a:lvl1pPr algn="l">
              <a:defRPr sz="3200" baseline="0">
                <a:solidFill>
                  <a:schemeClr val="accent5"/>
                </a:solidFill>
              </a:defRPr>
            </a:lvl1pPr>
          </a:lstStyle>
          <a:p>
            <a:r>
              <a:rPr lang="en-US" dirty="0" smtClean="0"/>
              <a:t>Main Headline</a:t>
            </a:r>
            <a:endParaRPr lang="de-AT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60363" y="1008000"/>
            <a:ext cx="5219700" cy="5040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None/>
              <a:defRPr sz="2800" b="1"/>
            </a:lvl1pPr>
            <a:lvl2pPr marL="457200" indent="0">
              <a:buNone/>
              <a:defRPr sz="2800"/>
            </a:lvl2pPr>
            <a:lvl3pPr marL="914400" indent="0">
              <a:buNone/>
              <a:defRPr sz="2800"/>
            </a:lvl3pPr>
            <a:lvl4pPr marL="1371600" indent="0">
              <a:buNone/>
              <a:defRPr sz="2800"/>
            </a:lvl4pPr>
            <a:lvl5pPr marL="1828800" indent="0">
              <a:buNone/>
              <a:defRPr sz="2800"/>
            </a:lvl5pPr>
          </a:lstStyle>
          <a:p>
            <a:pPr lvl="0"/>
            <a:r>
              <a:rPr lang="en-US" dirty="0" smtClean="0"/>
              <a:t>Headline 1</a:t>
            </a:r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60000" y="3750304"/>
            <a:ext cx="5219700" cy="5040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None/>
              <a:defRPr sz="2800" b="1"/>
            </a:lvl1pPr>
            <a:lvl2pPr marL="457200" indent="0">
              <a:buNone/>
              <a:defRPr sz="2800"/>
            </a:lvl2pPr>
            <a:lvl3pPr marL="914400" indent="0">
              <a:buNone/>
              <a:defRPr sz="2800"/>
            </a:lvl3pPr>
            <a:lvl4pPr marL="1371600" indent="0">
              <a:buNone/>
              <a:defRPr sz="2800"/>
            </a:lvl4pPr>
            <a:lvl5pPr marL="1828800" indent="0">
              <a:buNone/>
              <a:defRPr sz="2800"/>
            </a:lvl5pPr>
          </a:lstStyle>
          <a:p>
            <a:pPr lvl="0"/>
            <a:r>
              <a:rPr lang="en-US" dirty="0" smtClean="0"/>
              <a:t>Headline 2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2" hasCustomPrompt="1"/>
          </p:nvPr>
        </p:nvSpPr>
        <p:spPr>
          <a:xfrm>
            <a:off x="360000" y="1512000"/>
            <a:ext cx="5219700" cy="2016000"/>
          </a:xfrm>
          <a:prstGeom prst="rect">
            <a:avLst/>
          </a:prstGeom>
        </p:spPr>
        <p:txBody>
          <a:bodyPr lIns="0" tIns="0" rIns="0" bIns="54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Text only, no bullet lists</a:t>
            </a:r>
          </a:p>
        </p:txBody>
      </p:sp>
      <p:cxnSp>
        <p:nvCxnSpPr>
          <p:cNvPr id="19" name="Gerade Verbindung 5"/>
          <p:cNvCxnSpPr/>
          <p:nvPr userDrawn="1"/>
        </p:nvCxnSpPr>
        <p:spPr>
          <a:xfrm>
            <a:off x="529939" y="3624048"/>
            <a:ext cx="4879822" cy="1588"/>
          </a:xfrm>
          <a:prstGeom prst="line">
            <a:avLst/>
          </a:prstGeom>
          <a:ln w="19050">
            <a:solidFill>
              <a:srgbClr val="00ACC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360000" y="4248000"/>
            <a:ext cx="5219700" cy="2016000"/>
          </a:xfrm>
          <a:prstGeom prst="rect">
            <a:avLst/>
          </a:prstGeom>
        </p:spPr>
        <p:txBody>
          <a:bodyPr lIns="0" tIns="0" rIns="0" bIns="54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Text only, no bullet lists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5876925" y="1008001"/>
            <a:ext cx="2982990" cy="2519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Click to edit text (no bullet lists)</a:t>
            </a:r>
            <a:endParaRPr lang="de-AT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5876925" y="701675"/>
            <a:ext cx="2982913" cy="3063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 baseline="0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Info Headline</a:t>
            </a:r>
            <a:endParaRPr lang="de-AT" dirty="0"/>
          </a:p>
        </p:txBody>
      </p:sp>
      <p:cxnSp>
        <p:nvCxnSpPr>
          <p:cNvPr id="11" name="Gerade Verbindung 5"/>
          <p:cNvCxnSpPr/>
          <p:nvPr userDrawn="1"/>
        </p:nvCxnSpPr>
        <p:spPr>
          <a:xfrm>
            <a:off x="5970897" y="3624047"/>
            <a:ext cx="2689934" cy="1"/>
          </a:xfrm>
          <a:prstGeom prst="line">
            <a:avLst/>
          </a:prstGeom>
          <a:ln w="19050">
            <a:solidFill>
              <a:srgbClr val="00ACC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5876848" y="4056631"/>
            <a:ext cx="2982990" cy="220737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Click to edit text (no bullet lists)</a:t>
            </a:r>
            <a:endParaRPr lang="de-AT" dirty="0"/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17" hasCustomPrompt="1"/>
          </p:nvPr>
        </p:nvSpPr>
        <p:spPr>
          <a:xfrm>
            <a:off x="5876848" y="3750304"/>
            <a:ext cx="2982913" cy="2683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 baseline="0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Info Headline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6112296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Content, on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60000" y="216000"/>
            <a:ext cx="5220000" cy="576000"/>
          </a:xfrm>
          <a:prstGeom prst="rect">
            <a:avLst/>
          </a:prstGeom>
        </p:spPr>
        <p:txBody>
          <a:bodyPr lIns="0" tIns="0" rIns="0" bIns="0" anchor="ctr"/>
          <a:lstStyle>
            <a:lvl1pPr algn="l">
              <a:defRPr sz="3200">
                <a:solidFill>
                  <a:schemeClr val="accent5"/>
                </a:solidFill>
              </a:defRPr>
            </a:lvl1pPr>
          </a:lstStyle>
          <a:p>
            <a:r>
              <a:rPr lang="en-US" dirty="0" smtClean="0"/>
              <a:t>Main Headline</a:t>
            </a:r>
            <a:endParaRPr lang="de-AT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60000" y="1080000"/>
            <a:ext cx="5220000" cy="504000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Clr>
                <a:schemeClr val="bg1"/>
              </a:buClr>
              <a:buFont typeface="Arial" panose="020B0604020202020204" pitchFamily="34" charset="0"/>
              <a:buChar char="•"/>
              <a:defRPr sz="2400" b="1" baseline="0"/>
            </a:lvl1pPr>
            <a:lvl2pPr marL="355600" indent="-266700" algn="l" defTabSz="896938">
              <a:buFont typeface="Franklin Gothic Book" panose="020B0503020102020204" pitchFamily="34" charset="0"/>
              <a:buChar char="+"/>
              <a:tabLst>
                <a:tab pos="0" algn="l"/>
                <a:tab pos="355600" algn="l"/>
                <a:tab pos="719138" algn="l"/>
              </a:tabLst>
              <a:defRPr sz="2400" baseline="0"/>
            </a:lvl2pPr>
            <a:lvl3pPr marL="444500" indent="-266700" algn="l">
              <a:buFont typeface="Symbol" panose="05050102010706020507" pitchFamily="18" charset="2"/>
              <a:buChar char="-"/>
              <a:tabLst>
                <a:tab pos="177800" algn="l"/>
              </a:tabLst>
              <a:defRPr sz="1800"/>
            </a:lvl3pPr>
            <a:lvl4pPr marL="266700" indent="0" algn="l">
              <a:buFont typeface="Wingdings" panose="05000000000000000000" pitchFamily="2" charset="2"/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Topic (TAB creates bullet list)</a:t>
            </a:r>
            <a:endParaRPr lang="de-AT" dirty="0" smtClean="0"/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2"/>
            <a:endParaRPr lang="en-US" dirty="0" smtClean="0"/>
          </a:p>
          <a:p>
            <a:pPr lvl="1"/>
            <a:endParaRPr lang="en-US" dirty="0" smtClean="0"/>
          </a:p>
          <a:p>
            <a:pPr lvl="2"/>
            <a:endParaRPr lang="en-US" dirty="0" smtClean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5976000" y="1080000"/>
            <a:ext cx="2880000" cy="5040000"/>
          </a:xfrm>
          <a:prstGeom prst="rect">
            <a:avLst/>
          </a:prstGeom>
        </p:spPr>
        <p:txBody>
          <a:bodyPr lIns="0" tIns="0" rIns="0" bIns="0"/>
          <a:lstStyle/>
          <a:p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7507082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Content, one Info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60000" y="216000"/>
            <a:ext cx="5220000" cy="576000"/>
          </a:xfrm>
          <a:prstGeom prst="rect">
            <a:avLst/>
          </a:prstGeom>
        </p:spPr>
        <p:txBody>
          <a:bodyPr lIns="0" tIns="0" rIns="0" bIns="0" anchor="ctr"/>
          <a:lstStyle>
            <a:lvl1pPr algn="l">
              <a:defRPr sz="3200">
                <a:solidFill>
                  <a:schemeClr val="accent5"/>
                </a:solidFill>
              </a:defRPr>
            </a:lvl1pPr>
          </a:lstStyle>
          <a:p>
            <a:r>
              <a:rPr lang="en-US" dirty="0" smtClean="0"/>
              <a:t>Main Headline</a:t>
            </a:r>
            <a:endParaRPr lang="de-AT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60000" y="1080000"/>
            <a:ext cx="5220000" cy="504000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Clr>
                <a:schemeClr val="bg1"/>
              </a:buClr>
              <a:buFont typeface="Arial" panose="020B0604020202020204" pitchFamily="34" charset="0"/>
              <a:buChar char="•"/>
              <a:defRPr sz="2400" b="1" baseline="0"/>
            </a:lvl1pPr>
            <a:lvl2pPr marL="355600" indent="-266700" algn="l" defTabSz="896938">
              <a:buFont typeface="Franklin Gothic Book" panose="020B0503020102020204" pitchFamily="34" charset="0"/>
              <a:buChar char="+"/>
              <a:tabLst>
                <a:tab pos="0" algn="l"/>
                <a:tab pos="355600" algn="l"/>
                <a:tab pos="719138" algn="l"/>
              </a:tabLst>
              <a:defRPr sz="2400" baseline="0"/>
            </a:lvl2pPr>
            <a:lvl3pPr marL="444500" indent="-266700" algn="l">
              <a:buFont typeface="Symbol" panose="05050102010706020507" pitchFamily="18" charset="2"/>
              <a:buChar char="-"/>
              <a:tabLst>
                <a:tab pos="177800" algn="l"/>
              </a:tabLst>
              <a:defRPr sz="1800"/>
            </a:lvl3pPr>
            <a:lvl4pPr marL="266700" indent="0" algn="l">
              <a:buFont typeface="Wingdings" panose="05000000000000000000" pitchFamily="2" charset="2"/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Topic (TAB creates bullet list)</a:t>
            </a:r>
            <a:endParaRPr lang="de-AT" dirty="0" smtClean="0"/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2"/>
            <a:endParaRPr lang="en-US" dirty="0" smtClean="0"/>
          </a:p>
          <a:p>
            <a:pPr lvl="1"/>
            <a:endParaRPr lang="en-US" dirty="0" smtClean="0"/>
          </a:p>
          <a:p>
            <a:pPr lvl="2"/>
            <a:endParaRPr lang="en-US" dirty="0" smtClean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5876771" y="1077973"/>
            <a:ext cx="2982990" cy="504405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Click to edit text (no bullet lists)</a:t>
            </a:r>
            <a:endParaRPr lang="de-AT" dirty="0"/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5876848" y="769559"/>
            <a:ext cx="2982913" cy="3063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 baseline="0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Info Headline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014978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Content, 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60000" y="360000"/>
            <a:ext cx="8460000" cy="6066524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Clr>
                <a:schemeClr val="bg1"/>
              </a:buClr>
              <a:buFont typeface="Arial" panose="020B0604020202020204" pitchFamily="34" charset="0"/>
              <a:buChar char="•"/>
              <a:defRPr sz="2400" b="1" baseline="0"/>
            </a:lvl1pPr>
            <a:lvl2pPr marL="355600" indent="-266700" algn="l" defTabSz="896938">
              <a:buFont typeface="Franklin Gothic Book" panose="020B0503020102020204" pitchFamily="34" charset="0"/>
              <a:buChar char="+"/>
              <a:tabLst>
                <a:tab pos="0" algn="l"/>
                <a:tab pos="355600" algn="l"/>
                <a:tab pos="719138" algn="l"/>
              </a:tabLst>
              <a:defRPr sz="2400" baseline="0"/>
            </a:lvl2pPr>
            <a:lvl3pPr marL="444500" indent="-266700" algn="l">
              <a:buFont typeface="Symbol" panose="05050102010706020507" pitchFamily="18" charset="2"/>
              <a:buChar char="-"/>
              <a:tabLst>
                <a:tab pos="177800" algn="l"/>
              </a:tabLst>
              <a:defRPr sz="1800"/>
            </a:lvl3pPr>
            <a:lvl4pPr marL="266700" indent="0" algn="l">
              <a:buFont typeface="Wingdings" panose="05000000000000000000" pitchFamily="2" charset="2"/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Topic (TAB creates bullet list)</a:t>
            </a:r>
            <a:endParaRPr lang="de-AT" dirty="0" smtClean="0"/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2"/>
            <a:endParaRPr lang="en-US" dirty="0" smtClean="0"/>
          </a:p>
          <a:p>
            <a:pPr lvl="1"/>
            <a:endParaRPr lang="en-US" dirty="0" smtClean="0"/>
          </a:p>
          <a:p>
            <a:pPr lvl="2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8768498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7.xml"/><Relationship Id="rId16" Type="http://schemas.openxmlformats.org/officeDocument/2006/relationships/theme" Target="../theme/theme2.xml"/><Relationship Id="rId17" Type="http://schemas.openxmlformats.org/officeDocument/2006/relationships/image" Target="../media/image4.emf"/><Relationship Id="rId1" Type="http://schemas.openxmlformats.org/officeDocument/2006/relationships/slideLayout" Target="../slideLayouts/slideLayout3.xml"/><Relationship Id="rId2" Type="http://schemas.openxmlformats.org/officeDocument/2006/relationships/slideLayout" Target="../slideLayouts/slideLayout4.xml"/><Relationship Id="rId3" Type="http://schemas.openxmlformats.org/officeDocument/2006/relationships/slideLayout" Target="../slideLayouts/slideLayout5.xml"/><Relationship Id="rId4" Type="http://schemas.openxmlformats.org/officeDocument/2006/relationships/slideLayout" Target="../slideLayouts/slideLayout6.xml"/><Relationship Id="rId5" Type="http://schemas.openxmlformats.org/officeDocument/2006/relationships/slideLayout" Target="../slideLayouts/slideLayout7.xml"/><Relationship Id="rId6" Type="http://schemas.openxmlformats.org/officeDocument/2006/relationships/slideLayout" Target="../slideLayouts/slideLayout8.xml"/><Relationship Id="rId7" Type="http://schemas.openxmlformats.org/officeDocument/2006/relationships/slideLayout" Target="../slideLayouts/slideLayout9.xml"/><Relationship Id="rId8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theme" Target="../theme/theme3.xml"/><Relationship Id="rId3" Type="http://schemas.openxmlformats.org/officeDocument/2006/relationships/image" Target="../media/image5.pn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4" Type="http://schemas.openxmlformats.org/officeDocument/2006/relationships/image" Target="../media/image6.emf"/><Relationship Id="rId1" Type="http://schemas.openxmlformats.org/officeDocument/2006/relationships/slideLayout" Target="../slideLayouts/slideLayout19.xml"/><Relationship Id="rId2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4/20/17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360000"/>
            <a:ext cx="4515587" cy="1134000"/>
          </a:xfrm>
          <a:prstGeom prst="rect">
            <a:avLst/>
          </a:prstGeom>
        </p:spPr>
      </p:pic>
      <p:pic>
        <p:nvPicPr>
          <p:cNvPr id="9" name="Bild 16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0569" y="383211"/>
            <a:ext cx="1213829" cy="1052465"/>
          </a:xfrm>
          <a:prstGeom prst="rect">
            <a:avLst/>
          </a:prstGeom>
          <a:noFill/>
        </p:spPr>
      </p:pic>
      <p:cxnSp>
        <p:nvCxnSpPr>
          <p:cNvPr id="10" name="Gerade Verbindung 7"/>
          <p:cNvCxnSpPr/>
          <p:nvPr userDrawn="1"/>
        </p:nvCxnSpPr>
        <p:spPr>
          <a:xfrm>
            <a:off x="351550" y="1776412"/>
            <a:ext cx="8449550" cy="1588"/>
          </a:xfrm>
          <a:prstGeom prst="line">
            <a:avLst/>
          </a:prstGeom>
          <a:ln w="1905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41829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1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Gerade Verbindung 4"/>
          <p:cNvCxnSpPr/>
          <p:nvPr userDrawn="1"/>
        </p:nvCxnSpPr>
        <p:spPr>
          <a:xfrm>
            <a:off x="342900" y="6462554"/>
            <a:ext cx="8458200" cy="1588"/>
          </a:xfrm>
          <a:prstGeom prst="line">
            <a:avLst/>
          </a:prstGeom>
          <a:ln w="19050">
            <a:solidFill>
              <a:srgbClr val="00ACC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Bild 6" descr="CeMM_Logo_klein_blau_RGB.eps"/>
          <p:cNvPicPr>
            <a:picLocks noChangeAspect="1"/>
          </p:cNvPicPr>
          <p:nvPr userDrawn="1"/>
        </p:nvPicPr>
        <p:blipFill>
          <a:blip r:embed="rId17"/>
          <a:stretch>
            <a:fillRect/>
          </a:stretch>
        </p:blipFill>
        <p:spPr>
          <a:xfrm>
            <a:off x="345222" y="6590953"/>
            <a:ext cx="756000" cy="139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1511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86" r:id="rId2"/>
    <p:sldLayoutId id="2147483687" r:id="rId3"/>
    <p:sldLayoutId id="2147483688" r:id="rId4"/>
    <p:sldLayoutId id="2147483675" r:id="rId5"/>
    <p:sldLayoutId id="2147483689" r:id="rId6"/>
    <p:sldLayoutId id="2147483676" r:id="rId7"/>
    <p:sldLayoutId id="2147483690" r:id="rId8"/>
    <p:sldLayoutId id="2147483691" r:id="rId9"/>
    <p:sldLayoutId id="2147483692" r:id="rId10"/>
    <p:sldLayoutId id="2147483693" r:id="rId11"/>
    <p:sldLayoutId id="2147483677" r:id="rId12"/>
    <p:sldLayoutId id="2147483695" r:id="rId13"/>
    <p:sldLayoutId id="2147483696" r:id="rId14"/>
    <p:sldLayoutId id="2147483700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 2" descr="zz03cemm_frei.psd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9167278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0726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ACC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10774"/>
            <a:endParaRPr lang="de-DE" sz="1200" dirty="0">
              <a:solidFill>
                <a:prstClr val="white"/>
              </a:solidFill>
              <a:latin typeface="Sys"/>
            </a:endParaRPr>
          </a:p>
        </p:txBody>
      </p:sp>
      <p:cxnSp>
        <p:nvCxnSpPr>
          <p:cNvPr id="8" name="Gerade Verbindung 7"/>
          <p:cNvCxnSpPr/>
          <p:nvPr/>
        </p:nvCxnSpPr>
        <p:spPr>
          <a:xfrm>
            <a:off x="351550" y="1776412"/>
            <a:ext cx="8449550" cy="1588"/>
          </a:xfrm>
          <a:prstGeom prst="line">
            <a:avLst/>
          </a:prstGeom>
          <a:ln w="1905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Bild 5" descr="CeMM_Logo_weiß.eps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550" y="344401"/>
            <a:ext cx="4405122" cy="1135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9759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</p:sldLayoutIdLst>
  <p:timing>
    <p:tnLst>
      <p:par>
        <p:cTn id="1" dur="indefinite" restart="never" nodeType="tmRoot"/>
      </p:par>
    </p:tnLst>
  </p:timing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5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8.tiff"/><Relationship Id="rId3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tiff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6" Type="http://schemas.openxmlformats.org/officeDocument/2006/relationships/image" Target="../media/image36.png"/><Relationship Id="rId7" Type="http://schemas.openxmlformats.org/officeDocument/2006/relationships/image" Target="../media/image37.png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image" Target="../media/image41.png"/><Relationship Id="rId6" Type="http://schemas.openxmlformats.org/officeDocument/2006/relationships/image" Target="../media/image42.tiff"/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4" Type="http://schemas.openxmlformats.org/officeDocument/2006/relationships/image" Target="../media/image44.png"/><Relationship Id="rId5" Type="http://schemas.openxmlformats.org/officeDocument/2006/relationships/image" Target="../media/image45.jpeg"/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43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tiff"/><Relationship Id="rId4" Type="http://schemas.openxmlformats.org/officeDocument/2006/relationships/image" Target="../media/image48.tiff"/><Relationship Id="rId5" Type="http://schemas.openxmlformats.org/officeDocument/2006/relationships/image" Target="../media/image49.tiff"/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50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4" Type="http://schemas.openxmlformats.org/officeDocument/2006/relationships/image" Target="../media/image30.png"/><Relationship Id="rId5" Type="http://schemas.openxmlformats.org/officeDocument/2006/relationships/image" Target="../media/image12.png"/><Relationship Id="rId6" Type="http://schemas.openxmlformats.org/officeDocument/2006/relationships/image" Target="../media/image55.gif"/><Relationship Id="rId7" Type="http://schemas.openxmlformats.org/officeDocument/2006/relationships/image" Target="../media/image56.tiff"/><Relationship Id="rId8" Type="http://schemas.openxmlformats.org/officeDocument/2006/relationships/hyperlink" Target="http://crop-seq.computational-epigenetics.org/" TargetMode="External"/><Relationship Id="rId9" Type="http://schemas.openxmlformats.org/officeDocument/2006/relationships/image" Target="../media/image43.jpeg"/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5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4" Type="http://schemas.openxmlformats.org/officeDocument/2006/relationships/image" Target="../media/image59.png"/><Relationship Id="rId5" Type="http://schemas.openxmlformats.org/officeDocument/2006/relationships/image" Target="../media/image60.png"/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57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4" Type="http://schemas.openxmlformats.org/officeDocument/2006/relationships/image" Target="../media/image16.tiff"/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4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9.png"/><Relationship Id="rId3" Type="http://schemas.openxmlformats.org/officeDocument/2006/relationships/image" Target="../media/image20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9"/>
          <p:cNvSpPr>
            <a:spLocks noGrp="1"/>
          </p:cNvSpPr>
          <p:nvPr>
            <p:ph type="title"/>
          </p:nvPr>
        </p:nvSpPr>
        <p:spPr>
          <a:xfrm>
            <a:off x="353664" y="1890000"/>
            <a:ext cx="8229600" cy="1161018"/>
          </a:xfrm>
        </p:spPr>
        <p:txBody>
          <a:bodyPr/>
          <a:lstStyle/>
          <a:p>
            <a:r>
              <a:rPr lang="en-US" sz="4400" dirty="0" smtClean="0"/>
              <a:t>CROP-seq – Pooled </a:t>
            </a:r>
            <a:r>
              <a:rPr lang="en-US" sz="4400" dirty="0"/>
              <a:t>CRISPR screening with </a:t>
            </a:r>
            <a:r>
              <a:rPr lang="en-US" sz="4400" dirty="0" smtClean="0"/>
              <a:t>single-cell </a:t>
            </a:r>
            <a:r>
              <a:rPr lang="en-US" sz="4400" dirty="0"/>
              <a:t>transcriptome readout </a:t>
            </a:r>
          </a:p>
        </p:txBody>
      </p:sp>
      <p:sp>
        <p:nvSpPr>
          <p:cNvPr id="6" name="Textplatzhalter 8"/>
          <p:cNvSpPr>
            <a:spLocks noGrp="1"/>
          </p:cNvSpPr>
          <p:nvPr>
            <p:ph type="body" sz="quarter" idx="10"/>
          </p:nvPr>
        </p:nvSpPr>
        <p:spPr>
          <a:xfrm>
            <a:off x="350837" y="4549454"/>
            <a:ext cx="6111956" cy="2009568"/>
          </a:xfrm>
        </p:spPr>
        <p:txBody>
          <a:bodyPr/>
          <a:lstStyle/>
          <a:p>
            <a:pPr lvl="0">
              <a:lnSpc>
                <a:spcPct val="120000"/>
              </a:lnSpc>
              <a:defRPr/>
            </a:pPr>
            <a:r>
              <a:rPr lang="en-US" sz="1800" dirty="0" smtClean="0">
                <a:latin typeface="Franklin Gothic Medium" charset="0"/>
                <a:ea typeface="Franklin Gothic Medium" charset="0"/>
                <a:cs typeface="Franklin Gothic Medium" charset="0"/>
              </a:rPr>
              <a:t>Single Cell Sequencing Meeting</a:t>
            </a:r>
          </a:p>
          <a:p>
            <a:pPr lvl="0">
              <a:lnSpc>
                <a:spcPct val="120000"/>
              </a:lnSpc>
              <a:defRPr/>
            </a:pPr>
            <a:r>
              <a:rPr lang="en-US" sz="1800" dirty="0" smtClean="0">
                <a:latin typeface="Franklin Gothic Medium"/>
                <a:cs typeface="Franklin Gothic Medium"/>
              </a:rPr>
              <a:t>20.04.2017</a:t>
            </a:r>
          </a:p>
          <a:p>
            <a:pPr lvl="0">
              <a:lnSpc>
                <a:spcPct val="120000"/>
              </a:lnSpc>
              <a:defRPr/>
            </a:pPr>
            <a:r>
              <a:rPr lang="en-US" sz="1800" dirty="0" smtClean="0">
                <a:latin typeface="Franklin Gothic Medium"/>
                <a:cs typeface="Franklin Gothic Medium"/>
              </a:rPr>
              <a:t>Leuven, Belgium</a:t>
            </a:r>
          </a:p>
          <a:p>
            <a:pPr lvl="0">
              <a:lnSpc>
                <a:spcPct val="120000"/>
              </a:lnSpc>
              <a:defRPr/>
            </a:pPr>
            <a:r>
              <a:rPr lang="en-US" sz="1800" dirty="0" smtClean="0">
                <a:latin typeface="Franklin Gothic Medium"/>
                <a:cs typeface="Franklin Gothic Medium"/>
              </a:rPr>
              <a:t>Paul Datlinger, </a:t>
            </a:r>
            <a:r>
              <a:rPr lang="en-US" sz="1800" dirty="0" err="1" smtClean="0">
                <a:latin typeface="Franklin Gothic Medium"/>
                <a:cs typeface="Franklin Gothic Medium"/>
              </a:rPr>
              <a:t>Christoph</a:t>
            </a:r>
            <a:r>
              <a:rPr lang="en-US" sz="1800" dirty="0" smtClean="0">
                <a:latin typeface="Franklin Gothic Medium"/>
                <a:cs typeface="Franklin Gothic Medium"/>
              </a:rPr>
              <a:t> Bock Lab, Vienna, Austria</a:t>
            </a:r>
          </a:p>
        </p:txBody>
      </p:sp>
    </p:spTree>
    <p:extLst>
      <p:ext uri="{BB962C8B-B14F-4D97-AF65-F5344CB8AC3E}">
        <p14:creationId xmlns:p14="http://schemas.microsoft.com/office/powerpoint/2010/main" val="2356158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5"/>
          <p:cNvSpPr txBox="1">
            <a:spLocks/>
          </p:cNvSpPr>
          <p:nvPr/>
        </p:nvSpPr>
        <p:spPr>
          <a:xfrm>
            <a:off x="293064" y="180294"/>
            <a:ext cx="8335251" cy="563562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dirty="0" smtClean="0">
                <a:solidFill>
                  <a:srgbClr val="00ACC6"/>
                </a:solidFill>
                <a:latin typeface="Franklin Gothic Medium"/>
                <a:cs typeface="Franklin Gothic Medium"/>
              </a:rPr>
              <a:t>Suitability for pooled screening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382563" y="989389"/>
            <a:ext cx="8254219" cy="4685716"/>
            <a:chOff x="382563" y="989389"/>
            <a:chExt cx="8254219" cy="4685716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3862" y="1167875"/>
              <a:ext cx="8122920" cy="4507230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/>
          </p:nvSpPr>
          <p:spPr>
            <a:xfrm>
              <a:off x="2998763" y="989389"/>
              <a:ext cx="414085" cy="5854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382563" y="989389"/>
              <a:ext cx="414085" cy="5854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87852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el 15"/>
          <p:cNvSpPr>
            <a:spLocks noGrp="1"/>
          </p:cNvSpPr>
          <p:nvPr>
            <p:ph type="title"/>
          </p:nvPr>
        </p:nvSpPr>
        <p:spPr>
          <a:xfrm>
            <a:off x="402348" y="258763"/>
            <a:ext cx="8341600" cy="563562"/>
          </a:xfrm>
          <a:prstGeom prst="rect">
            <a:avLst/>
          </a:prstGeom>
        </p:spPr>
        <p:txBody>
          <a:bodyPr/>
          <a:lstStyle/>
          <a:p>
            <a:r>
              <a:rPr lang="en-US" sz="2800" dirty="0"/>
              <a:t>CROP-seq </a:t>
            </a:r>
            <a:r>
              <a:rPr lang="en-US" sz="2800" dirty="0" smtClean="0"/>
              <a:t>detects gRNAs in single-cell transcriptomes</a:t>
            </a:r>
            <a:endParaRPr lang="en-US" sz="2800" dirty="0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228599" y="180975"/>
            <a:ext cx="7915275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GB" sz="3600" dirty="0" smtClean="0">
                <a:solidFill>
                  <a:srgbClr val="FFFFFF"/>
                </a:solidFill>
                <a:latin typeface="Sys TT Bold" pitchFamily="116" charset="0"/>
              </a:rPr>
              <a:t> </a:t>
            </a:r>
            <a:endParaRPr lang="en-GB" sz="3600" dirty="0">
              <a:solidFill>
                <a:srgbClr val="FFFFFF"/>
              </a:solidFill>
              <a:latin typeface="Sys TT Bold" pitchFamily="116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237" y="1460331"/>
            <a:ext cx="1165434" cy="382453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3523" y="1455050"/>
            <a:ext cx="3233858" cy="391053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1259" y="1452650"/>
            <a:ext cx="2732868" cy="3913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604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el 15"/>
          <p:cNvSpPr>
            <a:spLocks noGrp="1"/>
          </p:cNvSpPr>
          <p:nvPr>
            <p:ph type="title"/>
          </p:nvPr>
        </p:nvSpPr>
        <p:spPr>
          <a:xfrm>
            <a:off x="402348" y="258763"/>
            <a:ext cx="8341600" cy="563562"/>
          </a:xfrm>
          <a:prstGeom prst="rect">
            <a:avLst/>
          </a:prstGeom>
        </p:spPr>
        <p:txBody>
          <a:bodyPr/>
          <a:lstStyle/>
          <a:p>
            <a:r>
              <a:rPr lang="en-US" sz="2800" dirty="0" smtClean="0"/>
              <a:t>CROP-seq reads the gRNA directly</a:t>
            </a:r>
            <a:endParaRPr lang="en-US" sz="2800" dirty="0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228599" y="180975"/>
            <a:ext cx="7915275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GB" sz="3600" dirty="0" smtClean="0">
                <a:solidFill>
                  <a:srgbClr val="FFFFFF"/>
                </a:solidFill>
                <a:latin typeface="Sys TT Bold" pitchFamily="116" charset="0"/>
              </a:rPr>
              <a:t> </a:t>
            </a:r>
            <a:endParaRPr lang="en-GB" sz="3600" dirty="0">
              <a:solidFill>
                <a:srgbClr val="FFFFFF"/>
              </a:solidFill>
              <a:latin typeface="Sys TT Bold" pitchFamily="116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093" y="900113"/>
            <a:ext cx="8347437" cy="417371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316100" y="6552363"/>
            <a:ext cx="4571380" cy="215444"/>
          </a:xfrm>
          <a:prstGeom prst="rect">
            <a:avLst/>
          </a:prstGeom>
          <a:ln>
            <a:noFill/>
            <a:round/>
          </a:ln>
        </p:spPr>
        <p:txBody>
          <a:bodyPr wrap="none" lIns="0" tIns="0" rIns="0" bIns="0" rtlCol="0" anchor="t" anchorCtr="0">
            <a:spAutoFit/>
          </a:bodyPr>
          <a:lstStyle/>
          <a:p>
            <a:pPr indent="1588">
              <a:spcBef>
                <a:spcPts val="2400"/>
              </a:spcBef>
              <a:buClr>
                <a:schemeClr val="tx2"/>
              </a:buClr>
              <a:tabLst>
                <a:tab pos="271463" algn="l"/>
              </a:tabLst>
            </a:pPr>
            <a:r>
              <a:rPr lang="en-US" sz="1400" dirty="0" smtClean="0"/>
              <a:t>Image taken from: Wagner and Klein, Nature Methods, 2017</a:t>
            </a:r>
            <a:endParaRPr lang="en-US" sz="1400" dirty="0"/>
          </a:p>
        </p:txBody>
      </p:sp>
      <p:sp>
        <p:nvSpPr>
          <p:cNvPr id="9" name="TextBox 8"/>
          <p:cNvSpPr txBox="1"/>
          <p:nvPr/>
        </p:nvSpPr>
        <p:spPr>
          <a:xfrm>
            <a:off x="402348" y="5344568"/>
            <a:ext cx="7104124" cy="861774"/>
          </a:xfrm>
          <a:prstGeom prst="rect">
            <a:avLst/>
          </a:prstGeom>
          <a:ln>
            <a:noFill/>
            <a:round/>
          </a:ln>
        </p:spPr>
        <p:txBody>
          <a:bodyPr wrap="none" lIns="0" tIns="0" rIns="0" bIns="0" rtlCol="0" anchor="t" anchorCtr="0">
            <a:spAutoFit/>
          </a:bodyPr>
          <a:lstStyle/>
          <a:p>
            <a:pPr indent="1588">
              <a:spcBef>
                <a:spcPts val="2400"/>
              </a:spcBef>
              <a:buClr>
                <a:schemeClr val="tx2"/>
              </a:buClr>
              <a:tabLst>
                <a:tab pos="271463" algn="l"/>
              </a:tabLst>
            </a:pPr>
            <a:r>
              <a:rPr lang="en-US" sz="1400" dirty="0" smtClean="0"/>
              <a:t>Alternative methods</a:t>
            </a:r>
            <a:br>
              <a:rPr lang="en-US" sz="1400" dirty="0" smtClean="0"/>
            </a:br>
            <a:r>
              <a:rPr lang="en-US" sz="1400" b="1" dirty="0" smtClean="0"/>
              <a:t>Perturb-seq</a:t>
            </a:r>
            <a:r>
              <a:rPr lang="en-US" sz="1400" dirty="0" smtClean="0"/>
              <a:t> – Aviv </a:t>
            </a:r>
            <a:r>
              <a:rPr lang="en-US" sz="1400" dirty="0" err="1" smtClean="0"/>
              <a:t>Regev</a:t>
            </a:r>
            <a:r>
              <a:rPr lang="en-US" sz="1400" dirty="0" smtClean="0"/>
              <a:t> </a:t>
            </a:r>
            <a:r>
              <a:rPr lang="en-US" sz="1400" dirty="0"/>
              <a:t>and Jonathan </a:t>
            </a:r>
            <a:r>
              <a:rPr lang="en-US" sz="1400" dirty="0" err="1" smtClean="0"/>
              <a:t>Weissman</a:t>
            </a:r>
            <a:r>
              <a:rPr lang="en-US" sz="1400" dirty="0" smtClean="0"/>
              <a:t> labs (Dixit et al, 2016; Adamson et al, 2016)</a:t>
            </a:r>
            <a:br>
              <a:rPr lang="en-US" sz="1400" dirty="0" smtClean="0"/>
            </a:br>
            <a:r>
              <a:rPr lang="en-US" sz="1400" b="1" dirty="0" smtClean="0"/>
              <a:t>CRISP-seq</a:t>
            </a:r>
            <a:r>
              <a:rPr lang="en-US" sz="1400" dirty="0" smtClean="0"/>
              <a:t> – </a:t>
            </a:r>
            <a:r>
              <a:rPr lang="en-US" sz="1400" dirty="0" err="1" smtClean="0"/>
              <a:t>Ido</a:t>
            </a:r>
            <a:r>
              <a:rPr lang="en-US" sz="1400" dirty="0" smtClean="0"/>
              <a:t> Amit lab (</a:t>
            </a:r>
            <a:r>
              <a:rPr lang="en-US" sz="1400" dirty="0" err="1" smtClean="0"/>
              <a:t>Jaitin</a:t>
            </a:r>
            <a:r>
              <a:rPr lang="en-US" sz="1400" dirty="0" smtClean="0"/>
              <a:t> et al, 2016)</a:t>
            </a:r>
            <a:br>
              <a:rPr lang="en-US" sz="1400" dirty="0" smtClean="0"/>
            </a:br>
            <a:r>
              <a:rPr lang="en-US" sz="1400" b="1" dirty="0" smtClean="0"/>
              <a:t>Mosaic-seq</a:t>
            </a:r>
            <a:r>
              <a:rPr lang="en-US" sz="1400" dirty="0" smtClean="0"/>
              <a:t> – Gary </a:t>
            </a:r>
            <a:r>
              <a:rPr lang="en-US" sz="1400" dirty="0" err="1" smtClean="0"/>
              <a:t>Hon</a:t>
            </a:r>
            <a:r>
              <a:rPr lang="en-US" sz="1400" dirty="0" smtClean="0"/>
              <a:t> lab (</a:t>
            </a:r>
            <a:r>
              <a:rPr lang="en-US" sz="1400" dirty="0" err="1" smtClean="0"/>
              <a:t>Xie</a:t>
            </a:r>
            <a:r>
              <a:rPr lang="en-US" sz="1400" dirty="0" smtClean="0"/>
              <a:t> et al, 2017)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51253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5"/>
          <p:cNvSpPr txBox="1">
            <a:spLocks/>
          </p:cNvSpPr>
          <p:nvPr/>
        </p:nvSpPr>
        <p:spPr>
          <a:xfrm>
            <a:off x="293064" y="180294"/>
            <a:ext cx="8335251" cy="563562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dirty="0" smtClean="0">
                <a:solidFill>
                  <a:srgbClr val="00ACC6"/>
                </a:solidFill>
                <a:latin typeface="Franklin Gothic Medium"/>
                <a:cs typeface="Franklin Gothic Medium"/>
              </a:rPr>
              <a:t>T cell receptor induction screen in Jurkat cells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93611" y="1153484"/>
            <a:ext cx="4509219" cy="4563535"/>
            <a:chOff x="4068290" y="1041398"/>
            <a:chExt cx="4509219" cy="4563535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82275" y="1041398"/>
              <a:ext cx="4395234" cy="4563535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4068290" y="1048379"/>
              <a:ext cx="398199" cy="5629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647985" y="1170297"/>
            <a:ext cx="4111835" cy="4325398"/>
            <a:chOff x="169541" y="1385233"/>
            <a:chExt cx="3807043" cy="4004776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745"/>
            <a:stretch/>
          </p:blipFill>
          <p:spPr>
            <a:xfrm>
              <a:off x="376584" y="1385233"/>
              <a:ext cx="3600000" cy="4004776"/>
            </a:xfrm>
            <a:prstGeom prst="rect">
              <a:avLst/>
            </a:prstGeom>
          </p:spPr>
        </p:pic>
        <p:sp>
          <p:nvSpPr>
            <p:cNvPr id="16" name="Rectangle 15"/>
            <p:cNvSpPr/>
            <p:nvPr/>
          </p:nvSpPr>
          <p:spPr>
            <a:xfrm>
              <a:off x="169541" y="1385233"/>
              <a:ext cx="414085" cy="5854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76748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5"/>
          <p:cNvSpPr txBox="1">
            <a:spLocks/>
          </p:cNvSpPr>
          <p:nvPr/>
        </p:nvSpPr>
        <p:spPr>
          <a:xfrm>
            <a:off x="293064" y="180294"/>
            <a:ext cx="8335251" cy="563562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dirty="0" smtClean="0">
                <a:solidFill>
                  <a:srgbClr val="00ACC6"/>
                </a:solidFill>
                <a:latin typeface="Franklin Gothic Medium"/>
                <a:cs typeface="Franklin Gothic Medium"/>
              </a:rPr>
              <a:t>T cell receptor induction screen in Jurkat cells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r="68981" b="7414"/>
          <a:stretch/>
        </p:blipFill>
        <p:spPr>
          <a:xfrm>
            <a:off x="293064" y="1032676"/>
            <a:ext cx="2836333" cy="296359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l="35186" t="-1058" r="33795" b="8473"/>
          <a:stretch/>
        </p:blipFill>
        <p:spPr>
          <a:xfrm>
            <a:off x="3061663" y="1007275"/>
            <a:ext cx="2836333" cy="296359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6529" y="3996266"/>
            <a:ext cx="3017520" cy="215798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l="69537" t="-2645" r="185" b="10059"/>
          <a:stretch/>
        </p:blipFill>
        <p:spPr>
          <a:xfrm>
            <a:off x="5844055" y="956473"/>
            <a:ext cx="2768600" cy="2963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609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el 15"/>
          <p:cNvSpPr>
            <a:spLocks noGrp="1"/>
          </p:cNvSpPr>
          <p:nvPr>
            <p:ph type="title"/>
          </p:nvPr>
        </p:nvSpPr>
        <p:spPr>
          <a:xfrm>
            <a:off x="402348" y="258763"/>
            <a:ext cx="8341600" cy="563562"/>
          </a:xfrm>
          <a:prstGeom prst="rect">
            <a:avLst/>
          </a:prstGeom>
        </p:spPr>
        <p:txBody>
          <a:bodyPr/>
          <a:lstStyle/>
          <a:p>
            <a:r>
              <a:rPr lang="en-GB" sz="2800" dirty="0" smtClean="0"/>
              <a:t>Impact of perturbations on TCR activation signature</a:t>
            </a: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228599" y="180975"/>
            <a:ext cx="7915275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GB" sz="3600" dirty="0" smtClean="0">
                <a:solidFill>
                  <a:srgbClr val="FFFFFF"/>
                </a:solidFill>
                <a:latin typeface="Sys TT Bold" pitchFamily="116" charset="0"/>
              </a:rPr>
              <a:t> </a:t>
            </a:r>
            <a:endParaRPr lang="en-GB" sz="3600" dirty="0">
              <a:solidFill>
                <a:srgbClr val="FFFFFF"/>
              </a:solidFill>
              <a:latin typeface="Sys TT Bold" pitchFamily="116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348" y="943427"/>
            <a:ext cx="4309225" cy="52197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3150" y="3310578"/>
            <a:ext cx="2996194" cy="28194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9533" y="900113"/>
            <a:ext cx="3483429" cy="2095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109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el 15"/>
          <p:cNvSpPr>
            <a:spLocks noGrp="1"/>
          </p:cNvSpPr>
          <p:nvPr>
            <p:ph type="title"/>
          </p:nvPr>
        </p:nvSpPr>
        <p:spPr>
          <a:xfrm>
            <a:off x="402348" y="258763"/>
            <a:ext cx="8341600" cy="563562"/>
          </a:xfrm>
          <a:prstGeom prst="rect">
            <a:avLst/>
          </a:prstGeom>
        </p:spPr>
        <p:txBody>
          <a:bodyPr/>
          <a:lstStyle/>
          <a:p>
            <a:r>
              <a:rPr lang="en-GB" sz="2800" dirty="0"/>
              <a:t>Validation of CROP-seq by an arrayed screen</a:t>
            </a:r>
            <a:endParaRPr lang="en-GB" sz="2800" dirty="0" smtClean="0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228599" y="180975"/>
            <a:ext cx="7915275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GB" sz="3600" dirty="0" smtClean="0">
                <a:solidFill>
                  <a:srgbClr val="FFFFFF"/>
                </a:solidFill>
                <a:latin typeface="Sys TT Bold" pitchFamily="116" charset="0"/>
              </a:rPr>
              <a:t> </a:t>
            </a:r>
            <a:endParaRPr lang="en-GB" sz="3600" dirty="0">
              <a:solidFill>
                <a:srgbClr val="FFFFFF"/>
              </a:solidFill>
              <a:latin typeface="Sys TT Bold" pitchFamily="116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09" t="41057" r="30351"/>
          <a:stretch/>
        </p:blipFill>
        <p:spPr>
          <a:xfrm>
            <a:off x="2911357" y="3004457"/>
            <a:ext cx="3317965" cy="313281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804" t="83093"/>
          <a:stretch/>
        </p:blipFill>
        <p:spPr>
          <a:xfrm>
            <a:off x="5417931" y="5257718"/>
            <a:ext cx="3082289" cy="89861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076" t="48574" r="3876" b="18164"/>
          <a:stretch/>
        </p:blipFill>
        <p:spPr>
          <a:xfrm>
            <a:off x="6341039" y="3328079"/>
            <a:ext cx="2241400" cy="176785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006" b="51277"/>
          <a:stretch/>
        </p:blipFill>
        <p:spPr>
          <a:xfrm>
            <a:off x="3938130" y="657586"/>
            <a:ext cx="4805818" cy="258960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7" t="44096" r="65951" b="5274"/>
          <a:stretch/>
        </p:blipFill>
        <p:spPr>
          <a:xfrm>
            <a:off x="462758" y="3356015"/>
            <a:ext cx="2690948" cy="2690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681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el 15"/>
          <p:cNvSpPr>
            <a:spLocks noGrp="1"/>
          </p:cNvSpPr>
          <p:nvPr>
            <p:ph type="title"/>
          </p:nvPr>
        </p:nvSpPr>
        <p:spPr>
          <a:xfrm>
            <a:off x="402348" y="258763"/>
            <a:ext cx="8341600" cy="563562"/>
          </a:xfrm>
          <a:prstGeom prst="rect">
            <a:avLst/>
          </a:prstGeom>
        </p:spPr>
        <p:txBody>
          <a:bodyPr/>
          <a:lstStyle/>
          <a:p>
            <a:r>
              <a:rPr lang="en-GB" sz="2800" dirty="0" smtClean="0"/>
              <a:t>Validation of CROP-seq by an arrayed screen</a:t>
            </a: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228599" y="180975"/>
            <a:ext cx="7915275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GB" sz="3600" dirty="0" smtClean="0">
                <a:solidFill>
                  <a:srgbClr val="FFFFFF"/>
                </a:solidFill>
                <a:latin typeface="Sys TT Bold" pitchFamily="116" charset="0"/>
              </a:rPr>
              <a:t> </a:t>
            </a:r>
            <a:endParaRPr lang="en-GB" sz="3600" dirty="0">
              <a:solidFill>
                <a:srgbClr val="FFFFFF"/>
              </a:solidFill>
              <a:latin typeface="Sys TT Bold" pitchFamily="116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8218" y="1964679"/>
            <a:ext cx="2753483" cy="291466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130" y="1622117"/>
            <a:ext cx="1448410" cy="211561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21830" y="1256204"/>
            <a:ext cx="2043011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Arrayed screen setup</a:t>
            </a:r>
            <a:endParaRPr lang="en-US" sz="1400" dirty="0"/>
          </a:p>
        </p:txBody>
      </p:sp>
      <p:sp>
        <p:nvSpPr>
          <p:cNvPr id="8" name="TextBox 7"/>
          <p:cNvSpPr txBox="1"/>
          <p:nvPr/>
        </p:nvSpPr>
        <p:spPr>
          <a:xfrm>
            <a:off x="756983" y="5147340"/>
            <a:ext cx="124425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charset="0"/>
              <a:buChar char="•"/>
            </a:pPr>
            <a:r>
              <a:rPr lang="en-US" sz="1100" dirty="0" smtClean="0"/>
              <a:t>Bulk RNA-seq</a:t>
            </a:r>
          </a:p>
          <a:p>
            <a:pPr marL="171450" indent="-171450">
              <a:buFont typeface="Arial" charset="0"/>
              <a:buChar char="•"/>
            </a:pPr>
            <a:r>
              <a:rPr lang="en-US" sz="1100" dirty="0" smtClean="0"/>
              <a:t>Flow cytometry</a:t>
            </a:r>
            <a:endParaRPr lang="en-US" sz="11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789"/>
          <a:stretch/>
        </p:blipFill>
        <p:spPr>
          <a:xfrm>
            <a:off x="293325" y="3744472"/>
            <a:ext cx="2300021" cy="127271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4185" y="1968910"/>
            <a:ext cx="2829763" cy="291023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2818218" y="1724297"/>
            <a:ext cx="5904586" cy="3154843"/>
            <a:chOff x="2818218" y="1724297"/>
            <a:chExt cx="5904586" cy="3154843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818218" y="1878998"/>
              <a:ext cx="5904586" cy="3000142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2818218" y="1724297"/>
              <a:ext cx="456205" cy="55734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38930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5"/>
          <p:cNvSpPr txBox="1">
            <a:spLocks/>
          </p:cNvSpPr>
          <p:nvPr/>
        </p:nvSpPr>
        <p:spPr>
          <a:xfrm>
            <a:off x="293064" y="180294"/>
            <a:ext cx="8335251" cy="563562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dirty="0" smtClean="0">
                <a:solidFill>
                  <a:srgbClr val="00ACC6"/>
                </a:solidFill>
                <a:latin typeface="Franklin Gothic Medium"/>
                <a:cs typeface="Franklin Gothic Medium"/>
              </a:rPr>
              <a:t>Scaling throughput by using commercial platforms</a:t>
            </a:r>
            <a:endParaRPr lang="en-US" sz="2800" dirty="0">
              <a:solidFill>
                <a:srgbClr val="00ACC6"/>
              </a:solidFill>
              <a:latin typeface="Franklin Gothic Medium"/>
              <a:cs typeface="Franklin Gothic Medium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901195" y="970860"/>
            <a:ext cx="3058851" cy="246221"/>
          </a:xfrm>
          <a:prstGeom prst="rect">
            <a:avLst/>
          </a:prstGeom>
          <a:ln>
            <a:noFill/>
            <a:round/>
          </a:ln>
        </p:spPr>
        <p:txBody>
          <a:bodyPr wrap="none" lIns="0" tIns="0" rIns="0" bIns="0" rtlCol="0" anchor="t" anchorCtr="0">
            <a:spAutoFit/>
          </a:bodyPr>
          <a:lstStyle/>
          <a:p>
            <a:pPr indent="1588">
              <a:spcBef>
                <a:spcPts val="2400"/>
              </a:spcBef>
              <a:buClr>
                <a:schemeClr val="tx2"/>
              </a:buClr>
              <a:tabLst>
                <a:tab pos="271463" algn="l"/>
              </a:tabLst>
            </a:pPr>
            <a:r>
              <a:rPr lang="en-US" sz="1600" b="1" dirty="0" smtClean="0">
                <a:latin typeface="Arial" charset="0"/>
                <a:ea typeface="Arial" charset="0"/>
                <a:cs typeface="Arial" charset="0"/>
              </a:rPr>
              <a:t>TCR screen with 10x Genomics</a:t>
            </a:r>
            <a:endParaRPr lang="en-US" sz="1600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034" name="Picture 10" descr="ttp://storage.pardot.com/172142/13150/10x_pardot_landing_single_cell_product_pictur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834" y="4180028"/>
            <a:ext cx="3172078" cy="1697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TextBox 38"/>
          <p:cNvSpPr txBox="1"/>
          <p:nvPr/>
        </p:nvSpPr>
        <p:spPr>
          <a:xfrm>
            <a:off x="672186" y="969806"/>
            <a:ext cx="3031599" cy="246221"/>
          </a:xfrm>
          <a:prstGeom prst="rect">
            <a:avLst/>
          </a:prstGeom>
          <a:ln>
            <a:noFill/>
            <a:round/>
          </a:ln>
        </p:spPr>
        <p:txBody>
          <a:bodyPr wrap="none" lIns="0" tIns="0" rIns="0" bIns="0" rtlCol="0" anchor="t" anchorCtr="0">
            <a:spAutoFit/>
          </a:bodyPr>
          <a:lstStyle/>
          <a:p>
            <a:pPr indent="1588">
              <a:spcBef>
                <a:spcPts val="2400"/>
              </a:spcBef>
              <a:buClr>
                <a:schemeClr val="tx2"/>
              </a:buClr>
              <a:tabLst>
                <a:tab pos="271463" algn="l"/>
              </a:tabLst>
            </a:pPr>
            <a:r>
              <a:rPr lang="en-US" sz="1600" b="1" dirty="0" smtClean="0">
                <a:latin typeface="Arial" charset="0"/>
                <a:ea typeface="Arial" charset="0"/>
                <a:cs typeface="Arial" charset="0"/>
              </a:rPr>
              <a:t>Scaling scRNA-seq throughput</a:t>
            </a:r>
            <a:endParaRPr lang="en-US" sz="1600" b="1" dirty="0"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40" name="Group 39"/>
          <p:cNvGrpSpPr/>
          <p:nvPr/>
        </p:nvGrpSpPr>
        <p:grpSpPr>
          <a:xfrm>
            <a:off x="1190104" y="1601224"/>
            <a:ext cx="2318914" cy="1872296"/>
            <a:chOff x="367962" y="3874818"/>
            <a:chExt cx="2541494" cy="2052008"/>
          </a:xfrm>
        </p:grpSpPr>
        <p:pic>
          <p:nvPicPr>
            <p:cNvPr id="41" name="Picture 40"/>
            <p:cNvPicPr>
              <a:picLocks noChangeAspect="1"/>
            </p:cNvPicPr>
            <p:nvPr/>
          </p:nvPicPr>
          <p:blipFill rotWithShape="1">
            <a:blip r:embed="rId3"/>
            <a:srcRect t="48121" r="15139"/>
            <a:stretch/>
          </p:blipFill>
          <p:spPr>
            <a:xfrm>
              <a:off x="367962" y="4682067"/>
              <a:ext cx="2541494" cy="1210732"/>
            </a:xfrm>
            <a:prstGeom prst="rect">
              <a:avLst/>
            </a:prstGeom>
          </p:spPr>
        </p:pic>
        <p:pic>
          <p:nvPicPr>
            <p:cNvPr id="42" name="Picture 41"/>
            <p:cNvPicPr>
              <a:picLocks noChangeAspect="1"/>
            </p:cNvPicPr>
            <p:nvPr/>
          </p:nvPicPr>
          <p:blipFill rotWithShape="1">
            <a:blip r:embed="rId3"/>
            <a:srcRect l="47365" r="31432" b="55143"/>
            <a:stretch/>
          </p:blipFill>
          <p:spPr>
            <a:xfrm>
              <a:off x="1748524" y="3874818"/>
              <a:ext cx="635000" cy="1046855"/>
            </a:xfrm>
            <a:prstGeom prst="rect">
              <a:avLst/>
            </a:prstGeom>
          </p:spPr>
        </p:pic>
        <p:sp>
          <p:nvSpPr>
            <p:cNvPr id="43" name="Rectangle 42"/>
            <p:cNvSpPr/>
            <p:nvPr/>
          </p:nvSpPr>
          <p:spPr>
            <a:xfrm>
              <a:off x="1217291" y="4930502"/>
              <a:ext cx="204185" cy="2030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1217291" y="5520706"/>
              <a:ext cx="204185" cy="2030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1865402" y="5723766"/>
              <a:ext cx="518122" cy="2030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TextBox 45"/>
          <p:cNvSpPr txBox="1"/>
          <p:nvPr/>
        </p:nvSpPr>
        <p:spPr>
          <a:xfrm>
            <a:off x="743744" y="1594005"/>
            <a:ext cx="1532792" cy="430887"/>
          </a:xfrm>
          <a:prstGeom prst="rect">
            <a:avLst/>
          </a:prstGeom>
          <a:ln>
            <a:noFill/>
            <a:round/>
          </a:ln>
        </p:spPr>
        <p:txBody>
          <a:bodyPr wrap="none" lIns="0" tIns="0" rIns="0" bIns="0" rtlCol="0" anchor="t" anchorCtr="0">
            <a:spAutoFit/>
          </a:bodyPr>
          <a:lstStyle/>
          <a:p>
            <a:pPr indent="1588">
              <a:spcBef>
                <a:spcPts val="2400"/>
              </a:spcBef>
              <a:buClr>
                <a:schemeClr val="tx2"/>
              </a:buClr>
              <a:tabLst>
                <a:tab pos="271463" algn="l"/>
              </a:tabLst>
            </a:pPr>
            <a:r>
              <a:rPr lang="en-US" sz="1400" dirty="0" smtClean="0">
                <a:latin typeface="Arial" charset="0"/>
                <a:ea typeface="Arial" charset="0"/>
                <a:cs typeface="Arial" charset="0"/>
              </a:rPr>
              <a:t>Drop-seq prototype</a:t>
            </a:r>
            <a:br>
              <a:rPr lang="en-US" sz="1400" dirty="0" smtClean="0">
                <a:latin typeface="Arial" charset="0"/>
                <a:ea typeface="Arial" charset="0"/>
                <a:cs typeface="Arial" charset="0"/>
              </a:rPr>
            </a:br>
            <a:r>
              <a:rPr lang="en-US" sz="1400" dirty="0" smtClean="0">
                <a:latin typeface="Arial" charset="0"/>
                <a:ea typeface="Arial" charset="0"/>
                <a:cs typeface="Arial" charset="0"/>
              </a:rPr>
              <a:t>10,000 cells / day</a:t>
            </a:r>
            <a:endParaRPr lang="en-US" sz="14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743744" y="3851499"/>
            <a:ext cx="2717411" cy="430887"/>
          </a:xfrm>
          <a:prstGeom prst="rect">
            <a:avLst/>
          </a:prstGeom>
          <a:ln>
            <a:noFill/>
            <a:round/>
          </a:ln>
        </p:spPr>
        <p:txBody>
          <a:bodyPr wrap="none" lIns="0" tIns="0" rIns="0" bIns="0" rtlCol="0" anchor="t" anchorCtr="0">
            <a:spAutoFit/>
          </a:bodyPr>
          <a:lstStyle/>
          <a:p>
            <a:pPr indent="1588">
              <a:spcBef>
                <a:spcPts val="2400"/>
              </a:spcBef>
              <a:buClr>
                <a:schemeClr val="tx2"/>
              </a:buClr>
              <a:tabLst>
                <a:tab pos="271463" algn="l"/>
              </a:tabLst>
            </a:pPr>
            <a:r>
              <a:rPr lang="en-US" sz="1400" dirty="0" smtClean="0">
                <a:latin typeface="Arial" charset="0"/>
                <a:ea typeface="Arial" charset="0"/>
                <a:cs typeface="Arial" charset="0"/>
              </a:rPr>
              <a:t>10x Genomics Chromium platform</a:t>
            </a:r>
            <a:br>
              <a:rPr lang="en-US" sz="1400" dirty="0" smtClean="0">
                <a:latin typeface="Arial" charset="0"/>
                <a:ea typeface="Arial" charset="0"/>
                <a:cs typeface="Arial" charset="0"/>
              </a:rPr>
            </a:br>
            <a:r>
              <a:rPr lang="en-US" sz="1400" dirty="0" smtClean="0">
                <a:latin typeface="Arial" charset="0"/>
                <a:ea typeface="Arial" charset="0"/>
                <a:cs typeface="Arial" charset="0"/>
              </a:rPr>
              <a:t>80,000 cells / hour</a:t>
            </a:r>
            <a:endParaRPr lang="en-US" sz="1400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94" r="48903"/>
          <a:stretch/>
        </p:blipFill>
        <p:spPr>
          <a:xfrm>
            <a:off x="5006072" y="1394488"/>
            <a:ext cx="2370088" cy="2327309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5053438" y="5877090"/>
            <a:ext cx="2452488" cy="215444"/>
          </a:xfrm>
          <a:prstGeom prst="rect">
            <a:avLst/>
          </a:prstGeom>
          <a:ln>
            <a:noFill/>
            <a:round/>
          </a:ln>
        </p:spPr>
        <p:txBody>
          <a:bodyPr wrap="square" lIns="0" tIns="0" rIns="0" bIns="0" rtlCol="0" anchor="t" anchorCtr="0">
            <a:spAutoFit/>
          </a:bodyPr>
          <a:lstStyle/>
          <a:p>
            <a:pPr indent="1588" algn="ctr">
              <a:spcBef>
                <a:spcPts val="2400"/>
              </a:spcBef>
              <a:buClr>
                <a:schemeClr val="tx2"/>
              </a:buClr>
              <a:tabLst>
                <a:tab pos="271463" algn="l"/>
              </a:tabLst>
            </a:pPr>
            <a:r>
              <a:rPr lang="en-US" sz="1400" smtClean="0">
                <a:latin typeface="Arial" charset="0"/>
                <a:ea typeface="Arial" charset="0"/>
                <a:cs typeface="Arial" charset="0"/>
              </a:rPr>
              <a:t>Illumina Nova-seq </a:t>
            </a:r>
            <a:r>
              <a:rPr lang="en-US" sz="1400" dirty="0" smtClean="0">
                <a:latin typeface="Arial" charset="0"/>
                <a:ea typeface="Arial" charset="0"/>
                <a:cs typeface="Arial" charset="0"/>
              </a:rPr>
              <a:t>platform</a:t>
            </a:r>
            <a:endParaRPr lang="en-US" sz="1400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31" name="Picture 30" descr="ildergebnis für nova-seq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73" r="19292" b="20873"/>
          <a:stretch/>
        </p:blipFill>
        <p:spPr bwMode="auto">
          <a:xfrm>
            <a:off x="5183204" y="4282386"/>
            <a:ext cx="2192956" cy="1582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/>
          <p:cNvSpPr txBox="1"/>
          <p:nvPr/>
        </p:nvSpPr>
        <p:spPr>
          <a:xfrm>
            <a:off x="4901195" y="3829430"/>
            <a:ext cx="2770310" cy="246221"/>
          </a:xfrm>
          <a:prstGeom prst="rect">
            <a:avLst/>
          </a:prstGeom>
          <a:ln>
            <a:noFill/>
            <a:round/>
          </a:ln>
        </p:spPr>
        <p:txBody>
          <a:bodyPr wrap="none" lIns="0" tIns="0" rIns="0" bIns="0" rtlCol="0" anchor="t" anchorCtr="0">
            <a:spAutoFit/>
          </a:bodyPr>
          <a:lstStyle/>
          <a:p>
            <a:pPr indent="1588">
              <a:spcBef>
                <a:spcPts val="2400"/>
              </a:spcBef>
              <a:buClr>
                <a:schemeClr val="tx2"/>
              </a:buClr>
              <a:tabLst>
                <a:tab pos="271463" algn="l"/>
              </a:tabLst>
            </a:pPr>
            <a:r>
              <a:rPr lang="en-US" sz="1600" b="1" smtClean="0">
                <a:latin typeface="Arial" charset="0"/>
                <a:ea typeface="Arial" charset="0"/>
                <a:cs typeface="Arial" charset="0"/>
              </a:rPr>
              <a:t>Increased sequencing depth</a:t>
            </a:r>
            <a:endParaRPr lang="en-US" sz="1600" b="1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925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0" grpId="0"/>
      <p:bldP spid="3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5"/>
          <p:cNvSpPr txBox="1">
            <a:spLocks/>
          </p:cNvSpPr>
          <p:nvPr/>
        </p:nvSpPr>
        <p:spPr>
          <a:xfrm>
            <a:off x="293064" y="180294"/>
            <a:ext cx="8335251" cy="563562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smtClean="0">
                <a:solidFill>
                  <a:srgbClr val="00ACC6"/>
                </a:solidFill>
                <a:latin typeface="Franklin Gothic Medium"/>
                <a:cs typeface="Franklin Gothic Medium"/>
              </a:rPr>
              <a:t>Scaling throughput </a:t>
            </a:r>
            <a:r>
              <a:rPr lang="en-US" sz="2800" dirty="0" smtClean="0">
                <a:solidFill>
                  <a:srgbClr val="00ACC6"/>
                </a:solidFill>
                <a:latin typeface="Franklin Gothic Medium"/>
                <a:cs typeface="Franklin Gothic Medium"/>
              </a:rPr>
              <a:t>by gRNA pre-enrichment</a:t>
            </a:r>
            <a:endParaRPr lang="en-US" sz="2800" dirty="0">
              <a:solidFill>
                <a:srgbClr val="00ACC6"/>
              </a:solidFill>
              <a:latin typeface="Franklin Gothic Medium"/>
              <a:cs typeface="Franklin Gothic Medium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4911275" y="4346807"/>
            <a:ext cx="200642" cy="22415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867" y="1173844"/>
            <a:ext cx="8224017" cy="1468748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516511" y="2396617"/>
            <a:ext cx="1066169" cy="3337474"/>
            <a:chOff x="516511" y="2531729"/>
            <a:chExt cx="1066169" cy="3337474"/>
          </a:xfrm>
        </p:grpSpPr>
        <p:grpSp>
          <p:nvGrpSpPr>
            <p:cNvPr id="8" name="Group 7"/>
            <p:cNvGrpSpPr/>
            <p:nvPr/>
          </p:nvGrpSpPr>
          <p:grpSpPr>
            <a:xfrm>
              <a:off x="516511" y="2531729"/>
              <a:ext cx="1066169" cy="2914810"/>
              <a:chOff x="0" y="801550"/>
              <a:chExt cx="1921934" cy="5254394"/>
            </a:xfrm>
          </p:grpSpPr>
          <p:pic>
            <p:nvPicPr>
              <p:cNvPr id="7" name="Picture 6"/>
              <p:cNvPicPr>
                <a:picLocks noChangeAspect="1"/>
              </p:cNvPicPr>
              <p:nvPr/>
            </p:nvPicPr>
            <p:blipFill rotWithShape="1">
              <a:blip r:embed="rId3"/>
              <a:srcRect r="89352"/>
              <a:stretch/>
            </p:blipFill>
            <p:spPr>
              <a:xfrm>
                <a:off x="0" y="802056"/>
                <a:ext cx="973668" cy="5253888"/>
              </a:xfrm>
              <a:prstGeom prst="rect">
                <a:avLst/>
              </a:prstGeom>
            </p:spPr>
          </p:pic>
          <p:pic>
            <p:nvPicPr>
              <p:cNvPr id="18" name="Picture 17"/>
              <p:cNvPicPr>
                <a:picLocks noChangeAspect="1"/>
              </p:cNvPicPr>
              <p:nvPr/>
            </p:nvPicPr>
            <p:blipFill rotWithShape="1">
              <a:blip r:embed="rId3"/>
              <a:srcRect l="88148" r="1389"/>
              <a:stretch/>
            </p:blipFill>
            <p:spPr>
              <a:xfrm>
                <a:off x="965200" y="801550"/>
                <a:ext cx="956734" cy="5253888"/>
              </a:xfrm>
              <a:prstGeom prst="rect">
                <a:avLst/>
              </a:prstGeom>
            </p:spPr>
          </p:pic>
        </p:grpSp>
        <p:sp>
          <p:nvSpPr>
            <p:cNvPr id="20" name="TextBox 19"/>
            <p:cNvSpPr txBox="1"/>
            <p:nvPr/>
          </p:nvSpPr>
          <p:spPr>
            <a:xfrm>
              <a:off x="552347" y="5499871"/>
              <a:ext cx="533465" cy="184666"/>
            </a:xfrm>
            <a:prstGeom prst="rect">
              <a:avLst/>
            </a:prstGeom>
            <a:ln>
              <a:noFill/>
              <a:round/>
            </a:ln>
          </p:spPr>
          <p:txBody>
            <a:bodyPr wrap="square" lIns="0" tIns="0" rIns="0" bIns="0" rtlCol="0" anchor="t" anchorCtr="0">
              <a:spAutoFit/>
            </a:bodyPr>
            <a:lstStyle/>
            <a:p>
              <a:pPr indent="1588">
                <a:spcBef>
                  <a:spcPts val="2400"/>
                </a:spcBef>
                <a:buClr>
                  <a:schemeClr val="tx2"/>
                </a:buClr>
                <a:tabLst>
                  <a:tab pos="271463" algn="l"/>
                </a:tabLst>
              </a:pPr>
              <a:r>
                <a:rPr lang="en-US" sz="1200" dirty="0" smtClean="0">
                  <a:latin typeface="Arial" charset="0"/>
                  <a:ea typeface="Arial" charset="0"/>
                  <a:cs typeface="Arial" charset="0"/>
                </a:rPr>
                <a:t>Ladder</a:t>
              </a:r>
              <a:endParaRPr lang="en-US" sz="1200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035010" y="5499871"/>
              <a:ext cx="533465" cy="369332"/>
            </a:xfrm>
            <a:prstGeom prst="rect">
              <a:avLst/>
            </a:prstGeom>
            <a:ln>
              <a:noFill/>
              <a:round/>
            </a:ln>
          </p:spPr>
          <p:txBody>
            <a:bodyPr wrap="square" lIns="0" tIns="0" rIns="0" bIns="0" rtlCol="0" anchor="t" anchorCtr="0">
              <a:spAutoFit/>
            </a:bodyPr>
            <a:lstStyle/>
            <a:p>
              <a:pPr indent="1588" algn="ctr">
                <a:spcBef>
                  <a:spcPts val="2400"/>
                </a:spcBef>
                <a:buClr>
                  <a:schemeClr val="tx2"/>
                </a:buClr>
                <a:tabLst>
                  <a:tab pos="271463" algn="l"/>
                </a:tabLst>
              </a:pPr>
              <a:r>
                <a:rPr lang="en-US" sz="1200" dirty="0" smtClean="0">
                  <a:latin typeface="Arial" charset="0"/>
                  <a:ea typeface="Arial" charset="0"/>
                  <a:cs typeface="Arial" charset="0"/>
                </a:rPr>
                <a:t>gRNA library</a:t>
              </a:r>
              <a:endParaRPr lang="en-US" sz="1200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 rot="19082229">
              <a:off x="1028351" y="3550328"/>
              <a:ext cx="533465" cy="184666"/>
            </a:xfrm>
            <a:prstGeom prst="rect">
              <a:avLst/>
            </a:prstGeom>
            <a:ln>
              <a:noFill/>
              <a:round/>
            </a:ln>
          </p:spPr>
          <p:txBody>
            <a:bodyPr wrap="square" lIns="0" tIns="0" rIns="0" bIns="0" rtlCol="0" anchor="t" anchorCtr="0">
              <a:spAutoFit/>
            </a:bodyPr>
            <a:lstStyle/>
            <a:p>
              <a:pPr indent="1588" algn="ctr">
                <a:spcBef>
                  <a:spcPts val="2400"/>
                </a:spcBef>
                <a:buClr>
                  <a:schemeClr val="tx2"/>
                </a:buClr>
                <a:tabLst>
                  <a:tab pos="271463" algn="l"/>
                </a:tabLst>
              </a:pPr>
              <a:r>
                <a:rPr lang="en-US" sz="1200" dirty="0" smtClean="0">
                  <a:latin typeface="Arial" charset="0"/>
                  <a:ea typeface="Arial" charset="0"/>
                  <a:cs typeface="Arial" charset="0"/>
                </a:rPr>
                <a:t>453 bp</a:t>
              </a:r>
              <a:endParaRPr lang="en-US" sz="1200" dirty="0">
                <a:latin typeface="Arial" charset="0"/>
                <a:ea typeface="Arial" charset="0"/>
                <a:cs typeface="Arial" charset="0"/>
              </a:endParaRPr>
            </a:p>
          </p:txBody>
        </p:sp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5944" y="2478306"/>
            <a:ext cx="3168088" cy="3314700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5176108" y="2420317"/>
            <a:ext cx="3553026" cy="3372689"/>
            <a:chOff x="5176108" y="2420317"/>
            <a:chExt cx="3553026" cy="3372689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5"/>
            <a:srcRect l="-1" r="13338"/>
            <a:stretch/>
          </p:blipFill>
          <p:spPr>
            <a:xfrm>
              <a:off x="5176108" y="2420317"/>
              <a:ext cx="3553026" cy="3372689"/>
            </a:xfrm>
            <a:prstGeom prst="rect">
              <a:avLst/>
            </a:prstGeom>
          </p:spPr>
        </p:pic>
        <p:pic>
          <p:nvPicPr>
            <p:cNvPr id="31" name="Picture 30"/>
            <p:cNvPicPr>
              <a:picLocks noChangeAspect="1"/>
            </p:cNvPicPr>
            <p:nvPr/>
          </p:nvPicPr>
          <p:blipFill rotWithShape="1">
            <a:blip r:embed="rId5"/>
            <a:srcRect l="86043" t="64801" b="11351"/>
            <a:stretch/>
          </p:blipFill>
          <p:spPr>
            <a:xfrm>
              <a:off x="8144933" y="3011299"/>
              <a:ext cx="572228" cy="80433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32077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5"/>
          <p:cNvSpPr txBox="1">
            <a:spLocks/>
          </p:cNvSpPr>
          <p:nvPr/>
        </p:nvSpPr>
        <p:spPr>
          <a:xfrm>
            <a:off x="293064" y="180294"/>
            <a:ext cx="8335251" cy="563562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dirty="0" smtClean="0">
                <a:solidFill>
                  <a:srgbClr val="00ACC6"/>
                </a:solidFill>
                <a:latin typeface="Franklin Gothic Medium"/>
                <a:cs typeface="Franklin Gothic Medium"/>
              </a:rPr>
              <a:t>CRISPR is transforming biology</a:t>
            </a:r>
            <a:endParaRPr lang="en-US" sz="2800" dirty="0">
              <a:solidFill>
                <a:srgbClr val="00ACC6"/>
              </a:solidFill>
              <a:latin typeface="Franklin Gothic Medium"/>
              <a:cs typeface="Franklin Gothic Medium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446086" y="1672360"/>
            <a:ext cx="365786" cy="51712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>
            <a:off x="293064" y="1492102"/>
            <a:ext cx="8443948" cy="3018937"/>
            <a:chOff x="293064" y="1483394"/>
            <a:chExt cx="8554471" cy="3058452"/>
          </a:xfrm>
        </p:grpSpPr>
        <p:pic>
          <p:nvPicPr>
            <p:cNvPr id="10" name="Picture 9" descr="miseq_validation_slide1_nhej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399" t="21205"/>
            <a:stretch/>
          </p:blipFill>
          <p:spPr>
            <a:xfrm>
              <a:off x="4602061" y="2499931"/>
              <a:ext cx="4245474" cy="1368406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5797453" y="1483394"/>
              <a:ext cx="1527982" cy="276999"/>
            </a:xfrm>
            <a:prstGeom prst="rect">
              <a:avLst/>
            </a:prstGeom>
            <a:ln>
              <a:noFill/>
              <a:round/>
            </a:ln>
          </p:spPr>
          <p:txBody>
            <a:bodyPr wrap="none" lIns="0" tIns="0" rIns="0" bIns="0" rtlCol="0" anchor="t" anchorCtr="0">
              <a:spAutoFit/>
            </a:bodyPr>
            <a:lstStyle/>
            <a:p>
              <a:pPr indent="1588">
                <a:spcBef>
                  <a:spcPts val="2400"/>
                </a:spcBef>
                <a:buClr>
                  <a:schemeClr val="tx2"/>
                </a:buClr>
                <a:tabLst>
                  <a:tab pos="271463" algn="l"/>
                </a:tabLst>
              </a:pPr>
              <a:r>
                <a:rPr lang="en-US" dirty="0" smtClean="0">
                  <a:latin typeface="Arial" charset="0"/>
                  <a:ea typeface="Arial" charset="0"/>
                  <a:cs typeface="Arial" charset="0"/>
                </a:rPr>
                <a:t>Indel formation</a:t>
              </a:r>
              <a:endParaRPr lang="en-US" dirty="0">
                <a:latin typeface="Arial" charset="0"/>
                <a:ea typeface="Arial" charset="0"/>
                <a:cs typeface="Arial" charset="0"/>
              </a:endParaRPr>
            </a:p>
          </p:txBody>
        </p:sp>
        <p:pic>
          <p:nvPicPr>
            <p:cNvPr id="9" name="Picture 8" descr="miseq_validation_slide1_cas9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3064" y="1930924"/>
              <a:ext cx="4387374" cy="2610922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1455077" y="1483394"/>
              <a:ext cx="1887055" cy="276999"/>
            </a:xfrm>
            <a:prstGeom prst="rect">
              <a:avLst/>
            </a:prstGeom>
            <a:ln>
              <a:noFill/>
              <a:round/>
            </a:ln>
          </p:spPr>
          <p:txBody>
            <a:bodyPr wrap="none" lIns="0" tIns="0" rIns="0" bIns="0" rtlCol="0" anchor="t" anchorCtr="0">
              <a:spAutoFit/>
            </a:bodyPr>
            <a:lstStyle/>
            <a:p>
              <a:pPr indent="1588">
                <a:spcBef>
                  <a:spcPts val="2400"/>
                </a:spcBef>
                <a:buClr>
                  <a:schemeClr val="tx2"/>
                </a:buClr>
                <a:tabLst>
                  <a:tab pos="271463" algn="l"/>
                </a:tabLst>
              </a:pPr>
              <a:r>
                <a:rPr lang="en-US" smtClean="0">
                  <a:latin typeface="Arial" charset="0"/>
                  <a:ea typeface="Arial" charset="0"/>
                  <a:cs typeface="Arial" charset="0"/>
                </a:rPr>
                <a:t>Cleavage by Cas9</a:t>
              </a:r>
              <a:endParaRPr lang="en-US" dirty="0">
                <a:latin typeface="Arial" charset="0"/>
                <a:ea typeface="Arial" charset="0"/>
                <a:cs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41646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5"/>
          <p:cNvSpPr txBox="1">
            <a:spLocks/>
          </p:cNvSpPr>
          <p:nvPr/>
        </p:nvSpPr>
        <p:spPr>
          <a:xfrm>
            <a:off x="293064" y="180294"/>
            <a:ext cx="8335251" cy="563562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dirty="0" smtClean="0">
                <a:solidFill>
                  <a:srgbClr val="00ACC6"/>
                </a:solidFill>
                <a:latin typeface="Franklin Gothic Medium"/>
                <a:cs typeface="Franklin Gothic Medium"/>
              </a:rPr>
              <a:t>Future directions for CROP-seq</a:t>
            </a:r>
            <a:endParaRPr lang="en-US" sz="2800" dirty="0">
              <a:solidFill>
                <a:srgbClr val="00ACC6"/>
              </a:solidFill>
              <a:latin typeface="Franklin Gothic Medium"/>
              <a:cs typeface="Franklin Gothic Medium"/>
            </a:endParaRPr>
          </a:p>
        </p:txBody>
      </p:sp>
      <p:grpSp>
        <p:nvGrpSpPr>
          <p:cNvPr id="26" name="Group 25"/>
          <p:cNvGrpSpPr/>
          <p:nvPr/>
        </p:nvGrpSpPr>
        <p:grpSpPr>
          <a:xfrm>
            <a:off x="293064" y="1746894"/>
            <a:ext cx="3632469" cy="1214037"/>
            <a:chOff x="4844114" y="1488703"/>
            <a:chExt cx="3632469" cy="121403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/>
            <a:srcRect b="54522"/>
            <a:stretch/>
          </p:blipFill>
          <p:spPr>
            <a:xfrm>
              <a:off x="4928816" y="1561884"/>
              <a:ext cx="3547767" cy="1140856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>
              <a:off x="4844114" y="1488703"/>
              <a:ext cx="200642" cy="22415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493706" y="1428664"/>
            <a:ext cx="3296095" cy="215444"/>
          </a:xfrm>
          <a:prstGeom prst="rect">
            <a:avLst/>
          </a:prstGeom>
          <a:ln>
            <a:noFill/>
            <a:round/>
          </a:ln>
        </p:spPr>
        <p:txBody>
          <a:bodyPr wrap="none" lIns="0" tIns="0" rIns="0" bIns="0" rtlCol="0" anchor="t" anchorCtr="0">
            <a:spAutoFit/>
          </a:bodyPr>
          <a:lstStyle/>
          <a:p>
            <a:pPr indent="1588">
              <a:spcBef>
                <a:spcPts val="2400"/>
              </a:spcBef>
              <a:buClr>
                <a:schemeClr val="tx2"/>
              </a:buClr>
              <a:tabLst>
                <a:tab pos="271463" algn="l"/>
              </a:tabLst>
            </a:pPr>
            <a:r>
              <a:rPr lang="en-US" sz="1400" dirty="0" smtClean="0">
                <a:latin typeface="Arial" charset="0"/>
                <a:ea typeface="Arial" charset="0"/>
                <a:cs typeface="Arial" charset="0"/>
              </a:rPr>
              <a:t>Primary cells obtained from Cas9 mouse*</a:t>
            </a:r>
            <a:endParaRPr lang="en-US" sz="1400" dirty="0"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331002" y="3234046"/>
            <a:ext cx="3651447" cy="1553191"/>
            <a:chOff x="4844114" y="3373112"/>
            <a:chExt cx="3651447" cy="1553191"/>
          </a:xfrm>
        </p:grpSpPr>
        <p:grpSp>
          <p:nvGrpSpPr>
            <p:cNvPr id="27" name="Group 26"/>
            <p:cNvGrpSpPr/>
            <p:nvPr/>
          </p:nvGrpSpPr>
          <p:grpSpPr>
            <a:xfrm>
              <a:off x="4844114" y="3558321"/>
              <a:ext cx="3632469" cy="1367982"/>
              <a:chOff x="4844114" y="3558321"/>
              <a:chExt cx="3632469" cy="1367982"/>
            </a:xfrm>
          </p:grpSpPr>
          <p:grpSp>
            <p:nvGrpSpPr>
              <p:cNvPr id="18" name="Group 17"/>
              <p:cNvGrpSpPr/>
              <p:nvPr/>
            </p:nvGrpSpPr>
            <p:grpSpPr>
              <a:xfrm>
                <a:off x="4844114" y="3584197"/>
                <a:ext cx="3632469" cy="1342106"/>
                <a:chOff x="4844114" y="3184650"/>
                <a:chExt cx="3632469" cy="1342106"/>
              </a:xfrm>
            </p:grpSpPr>
            <p:sp>
              <p:nvSpPr>
                <p:cNvPr id="22" name="Rectangle 21"/>
                <p:cNvSpPr/>
                <p:nvPr/>
              </p:nvSpPr>
              <p:spPr>
                <a:xfrm>
                  <a:off x="4844114" y="3214358"/>
                  <a:ext cx="200642" cy="22415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21" name="Picture 20"/>
                <p:cNvPicPr>
                  <a:picLocks noChangeAspect="1"/>
                </p:cNvPicPr>
                <p:nvPr/>
              </p:nvPicPr>
              <p:blipFill rotWithShape="1">
                <a:blip r:embed="rId2"/>
                <a:srcRect t="46499"/>
                <a:stretch/>
              </p:blipFill>
              <p:spPr>
                <a:xfrm>
                  <a:off x="4928816" y="3184650"/>
                  <a:ext cx="3547767" cy="1342106"/>
                </a:xfrm>
                <a:prstGeom prst="rect">
                  <a:avLst/>
                </a:prstGeom>
              </p:spPr>
            </p:pic>
          </p:grpSp>
          <p:sp>
            <p:nvSpPr>
              <p:cNvPr id="12" name="Rectangle 11"/>
              <p:cNvSpPr/>
              <p:nvPr/>
            </p:nvSpPr>
            <p:spPr>
              <a:xfrm>
                <a:off x="4844114" y="3558321"/>
                <a:ext cx="200642" cy="22415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9" name="TextBox 18"/>
            <p:cNvSpPr txBox="1"/>
            <p:nvPr/>
          </p:nvSpPr>
          <p:spPr>
            <a:xfrm>
              <a:off x="4960619" y="3373112"/>
              <a:ext cx="3534942" cy="215444"/>
            </a:xfrm>
            <a:prstGeom prst="rect">
              <a:avLst/>
            </a:prstGeom>
            <a:ln>
              <a:noFill/>
              <a:round/>
            </a:ln>
          </p:spPr>
          <p:txBody>
            <a:bodyPr wrap="none" lIns="0" tIns="0" rIns="0" bIns="0" rtlCol="0" anchor="t" anchorCtr="0">
              <a:spAutoFit/>
            </a:bodyPr>
            <a:lstStyle/>
            <a:p>
              <a:pPr indent="1588">
                <a:spcBef>
                  <a:spcPts val="2400"/>
                </a:spcBef>
                <a:buClr>
                  <a:schemeClr val="tx2"/>
                </a:buClr>
                <a:tabLst>
                  <a:tab pos="271463" algn="l"/>
                </a:tabLst>
              </a:pPr>
              <a:r>
                <a:rPr lang="en-US" sz="1400" dirty="0" smtClean="0">
                  <a:latin typeface="Arial" charset="0"/>
                  <a:ea typeface="Arial" charset="0"/>
                  <a:cs typeface="Arial" charset="0"/>
                </a:rPr>
                <a:t>Cas9 expression in hematopoietic stem cells</a:t>
              </a:r>
              <a:endParaRPr lang="en-US" sz="1400" dirty="0">
                <a:latin typeface="Arial" charset="0"/>
                <a:ea typeface="Arial" charset="0"/>
                <a:cs typeface="Arial" charset="0"/>
              </a:endParaRPr>
            </a:p>
          </p:txBody>
        </p:sp>
      </p:grpSp>
      <p:sp>
        <p:nvSpPr>
          <p:cNvPr id="23" name="Rectangle 22"/>
          <p:cNvSpPr/>
          <p:nvPr/>
        </p:nvSpPr>
        <p:spPr>
          <a:xfrm>
            <a:off x="715296" y="4329389"/>
            <a:ext cx="200642" cy="22415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2" name="Picture 8" descr="mage result for mouse &quot;c57bl 6&quot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5989" y="4600634"/>
            <a:ext cx="2246136" cy="1263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/>
          <p:cNvSpPr txBox="1"/>
          <p:nvPr/>
        </p:nvSpPr>
        <p:spPr>
          <a:xfrm>
            <a:off x="377201" y="970860"/>
            <a:ext cx="2444900" cy="246221"/>
          </a:xfrm>
          <a:prstGeom prst="rect">
            <a:avLst/>
          </a:prstGeom>
          <a:ln>
            <a:noFill/>
            <a:round/>
          </a:ln>
        </p:spPr>
        <p:txBody>
          <a:bodyPr wrap="none" lIns="0" tIns="0" rIns="0" bIns="0" rtlCol="0" anchor="t" anchorCtr="0">
            <a:spAutoFit/>
          </a:bodyPr>
          <a:lstStyle/>
          <a:p>
            <a:pPr indent="1588">
              <a:spcBef>
                <a:spcPts val="2400"/>
              </a:spcBef>
              <a:buClr>
                <a:schemeClr val="tx2"/>
              </a:buClr>
              <a:tabLst>
                <a:tab pos="271463" algn="l"/>
              </a:tabLst>
            </a:pPr>
            <a:r>
              <a:rPr lang="en-US" sz="1600" b="1" dirty="0" smtClean="0">
                <a:latin typeface="Arial" charset="0"/>
                <a:ea typeface="Arial" charset="0"/>
                <a:cs typeface="Arial" charset="0"/>
              </a:rPr>
              <a:t>Screens in primary cells*</a:t>
            </a:r>
            <a:endParaRPr lang="en-US" sz="16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1333054" y="6552966"/>
            <a:ext cx="3882794" cy="215444"/>
          </a:xfrm>
          <a:prstGeom prst="rect">
            <a:avLst/>
          </a:prstGeom>
          <a:ln>
            <a:noFill/>
            <a:round/>
          </a:ln>
        </p:spPr>
        <p:txBody>
          <a:bodyPr wrap="none" lIns="0" tIns="0" rIns="0" bIns="0" rtlCol="0" anchor="t" anchorCtr="0">
            <a:spAutoFit/>
          </a:bodyPr>
          <a:lstStyle/>
          <a:p>
            <a:pPr indent="1588">
              <a:spcBef>
                <a:spcPts val="2400"/>
              </a:spcBef>
              <a:buClr>
                <a:schemeClr val="tx2"/>
              </a:buClr>
              <a:tabLst>
                <a:tab pos="271463" algn="l"/>
              </a:tabLst>
            </a:pPr>
            <a:r>
              <a:rPr lang="en-US" sz="1400" dirty="0" smtClean="0">
                <a:latin typeface="Arial" charset="0"/>
                <a:ea typeface="Arial" charset="0"/>
                <a:cs typeface="Arial" charset="0"/>
              </a:rPr>
              <a:t>* CROPseq-Guide-</a:t>
            </a:r>
            <a:r>
              <a:rPr lang="en-US" sz="1400" dirty="0" err="1" smtClean="0">
                <a:latin typeface="Arial" charset="0"/>
                <a:ea typeface="Arial" charset="0"/>
                <a:cs typeface="Arial" charset="0"/>
              </a:rPr>
              <a:t>Fluoro</a:t>
            </a:r>
            <a:r>
              <a:rPr lang="en-US" sz="1400" dirty="0" smtClean="0">
                <a:latin typeface="Arial" charset="0"/>
                <a:ea typeface="Arial" charset="0"/>
                <a:cs typeface="Arial" charset="0"/>
              </a:rPr>
              <a:t> available upon request</a:t>
            </a:r>
            <a:endParaRPr lang="en-US" sz="14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5128989" y="1860583"/>
            <a:ext cx="200642" cy="22415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5128989" y="977064"/>
            <a:ext cx="2212465" cy="246221"/>
          </a:xfrm>
          <a:prstGeom prst="rect">
            <a:avLst/>
          </a:prstGeom>
          <a:ln>
            <a:noFill/>
            <a:round/>
          </a:ln>
        </p:spPr>
        <p:txBody>
          <a:bodyPr wrap="none" lIns="0" tIns="0" rIns="0" bIns="0" rtlCol="0" anchor="t" anchorCtr="0">
            <a:spAutoFit/>
          </a:bodyPr>
          <a:lstStyle/>
          <a:p>
            <a:pPr indent="1588">
              <a:spcBef>
                <a:spcPts val="2400"/>
              </a:spcBef>
              <a:buClr>
                <a:schemeClr val="tx2"/>
              </a:buClr>
              <a:tabLst>
                <a:tab pos="271463" algn="l"/>
              </a:tabLst>
            </a:pPr>
            <a:r>
              <a:rPr lang="en-US" sz="1600" b="1" smtClean="0">
                <a:latin typeface="Arial" charset="0"/>
                <a:ea typeface="Arial" charset="0"/>
                <a:cs typeface="Arial" charset="0"/>
              </a:rPr>
              <a:t>Expanding </a:t>
            </a:r>
            <a:r>
              <a:rPr lang="en-US" sz="1600" b="1" dirty="0" smtClean="0">
                <a:latin typeface="Arial" charset="0"/>
                <a:ea typeface="Arial" charset="0"/>
                <a:cs typeface="Arial" charset="0"/>
              </a:rPr>
              <a:t>the toolbox</a:t>
            </a:r>
            <a:endParaRPr lang="en-US" sz="1600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59"/>
          <a:stretch/>
        </p:blipFill>
        <p:spPr>
          <a:xfrm>
            <a:off x="5096191" y="1338206"/>
            <a:ext cx="3033962" cy="2486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780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el 15"/>
          <p:cNvSpPr>
            <a:spLocks noGrp="1"/>
          </p:cNvSpPr>
          <p:nvPr>
            <p:ph type="title"/>
          </p:nvPr>
        </p:nvSpPr>
        <p:spPr>
          <a:xfrm>
            <a:off x="402348" y="258763"/>
            <a:ext cx="8341600" cy="563562"/>
          </a:xfrm>
          <a:prstGeom prst="rect">
            <a:avLst/>
          </a:prstGeom>
        </p:spPr>
        <p:txBody>
          <a:bodyPr/>
          <a:lstStyle/>
          <a:p>
            <a:r>
              <a:rPr lang="en-GB" dirty="0" smtClean="0"/>
              <a:t>How to implement CROP-seq</a:t>
            </a: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228599" y="180975"/>
            <a:ext cx="7915275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GB" sz="3600" dirty="0" smtClean="0">
                <a:solidFill>
                  <a:srgbClr val="FFFFFF"/>
                </a:solidFill>
                <a:latin typeface="Sys TT Bold" pitchFamily="116" charset="0"/>
              </a:rPr>
              <a:t> </a:t>
            </a:r>
            <a:endParaRPr lang="en-GB" sz="3600" dirty="0">
              <a:solidFill>
                <a:srgbClr val="FFFFFF"/>
              </a:solidFill>
              <a:latin typeface="Sys TT Bold" pitchFamily="116" charset="0"/>
            </a:endParaRPr>
          </a:p>
        </p:txBody>
      </p:sp>
      <p:grpSp>
        <p:nvGrpSpPr>
          <p:cNvPr id="26" name="Group 25"/>
          <p:cNvGrpSpPr/>
          <p:nvPr/>
        </p:nvGrpSpPr>
        <p:grpSpPr>
          <a:xfrm>
            <a:off x="5476543" y="1722434"/>
            <a:ext cx="3322413" cy="3023691"/>
            <a:chOff x="5421535" y="2090754"/>
            <a:chExt cx="3322413" cy="3023691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24012" y="2099810"/>
              <a:ext cx="1335619" cy="395184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21535" y="2645171"/>
              <a:ext cx="3322413" cy="2469274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6684903" y="2090754"/>
              <a:ext cx="1458971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#86708</a:t>
              </a:r>
            </a:p>
          </p:txBody>
        </p:sp>
      </p:grpSp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9964" y="1494233"/>
            <a:ext cx="3401757" cy="4120498"/>
          </a:xfrm>
          <a:prstGeom prst="rect">
            <a:avLst/>
          </a:prstGeom>
        </p:spPr>
      </p:pic>
      <p:grpSp>
        <p:nvGrpSpPr>
          <p:cNvPr id="28" name="Group 27"/>
          <p:cNvGrpSpPr/>
          <p:nvPr/>
        </p:nvGrpSpPr>
        <p:grpSpPr>
          <a:xfrm>
            <a:off x="340334" y="1238671"/>
            <a:ext cx="4700476" cy="923330"/>
            <a:chOff x="216079" y="1393665"/>
            <a:chExt cx="4700476" cy="923330"/>
          </a:xfrm>
        </p:grpSpPr>
        <p:sp>
          <p:nvSpPr>
            <p:cNvPr id="9" name="TextBox 8"/>
            <p:cNvSpPr txBox="1"/>
            <p:nvPr/>
          </p:nvSpPr>
          <p:spPr>
            <a:xfrm>
              <a:off x="465863" y="1393665"/>
              <a:ext cx="445069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CRISPR droplet sequencing (CROP-seq) enables pooled CRISPR screens with single-cell transcriptome resolution</a:t>
              </a:r>
            </a:p>
          </p:txBody>
        </p:sp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6079" y="1488656"/>
              <a:ext cx="270971" cy="265003"/>
            </a:xfrm>
            <a:prstGeom prst="rect">
              <a:avLst/>
            </a:prstGeom>
          </p:spPr>
        </p:pic>
      </p:grpSp>
      <p:grpSp>
        <p:nvGrpSpPr>
          <p:cNvPr id="29" name="Group 28"/>
          <p:cNvGrpSpPr/>
          <p:nvPr/>
        </p:nvGrpSpPr>
        <p:grpSpPr>
          <a:xfrm>
            <a:off x="340334" y="5074947"/>
            <a:ext cx="4700476" cy="646331"/>
            <a:chOff x="216079" y="2460086"/>
            <a:chExt cx="4700476" cy="646331"/>
          </a:xfrm>
        </p:grpSpPr>
        <p:sp>
          <p:nvSpPr>
            <p:cNvPr id="10" name="TextBox 9"/>
            <p:cNvSpPr txBox="1"/>
            <p:nvPr/>
          </p:nvSpPr>
          <p:spPr>
            <a:xfrm>
              <a:off x="465863" y="2460086"/>
              <a:ext cx="445069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High-throughput phenotypic characterization of </a:t>
              </a:r>
              <a:r>
                <a:rPr lang="en-US" dirty="0" smtClean="0"/>
                <a:t>knockouts</a:t>
              </a:r>
              <a:endParaRPr lang="en-US" dirty="0"/>
            </a:p>
          </p:txBody>
        </p:sp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6079" y="2531684"/>
              <a:ext cx="270971" cy="265003"/>
            </a:xfrm>
            <a:prstGeom prst="rect">
              <a:avLst/>
            </a:prstGeom>
          </p:spPr>
        </p:pic>
      </p:grpSp>
      <p:grpSp>
        <p:nvGrpSpPr>
          <p:cNvPr id="30" name="Group 29"/>
          <p:cNvGrpSpPr/>
          <p:nvPr/>
        </p:nvGrpSpPr>
        <p:grpSpPr>
          <a:xfrm>
            <a:off x="340334" y="3156810"/>
            <a:ext cx="4700476" cy="646331"/>
            <a:chOff x="216079" y="3249508"/>
            <a:chExt cx="4700476" cy="646331"/>
          </a:xfrm>
        </p:grpSpPr>
        <p:sp>
          <p:nvSpPr>
            <p:cNvPr id="11" name="TextBox 10"/>
            <p:cNvSpPr txBox="1"/>
            <p:nvPr/>
          </p:nvSpPr>
          <p:spPr>
            <a:xfrm>
              <a:off x="465863" y="3249508"/>
              <a:ext cx="445069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CROPseq-Guide-Puro enables quick and easy cloning of gRNA libraries</a:t>
              </a:r>
            </a:p>
          </p:txBody>
        </p:sp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6079" y="3337890"/>
              <a:ext cx="270971" cy="265003"/>
            </a:xfrm>
            <a:prstGeom prst="rect">
              <a:avLst/>
            </a:prstGeom>
          </p:spPr>
        </p:pic>
      </p:grpSp>
      <p:grpSp>
        <p:nvGrpSpPr>
          <p:cNvPr id="31" name="Group 30"/>
          <p:cNvGrpSpPr/>
          <p:nvPr/>
        </p:nvGrpSpPr>
        <p:grpSpPr>
          <a:xfrm>
            <a:off x="340334" y="3977379"/>
            <a:ext cx="4700476" cy="923330"/>
            <a:chOff x="216079" y="4038930"/>
            <a:chExt cx="4700476" cy="923330"/>
          </a:xfrm>
        </p:grpSpPr>
        <p:sp>
          <p:nvSpPr>
            <p:cNvPr id="12" name="TextBox 11"/>
            <p:cNvSpPr txBox="1"/>
            <p:nvPr/>
          </p:nvSpPr>
          <p:spPr>
            <a:xfrm>
              <a:off x="465862" y="4038930"/>
              <a:ext cx="4450693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gRNAs are detected from an </a:t>
              </a:r>
              <a:r>
                <a:rPr lang="en-US" dirty="0" err="1"/>
                <a:t>polyA</a:t>
              </a:r>
              <a:r>
                <a:rPr lang="en-US" dirty="0"/>
                <a:t> mRNA, </a:t>
              </a:r>
              <a:r>
                <a:rPr lang="en-US" dirty="0" smtClean="0"/>
                <a:t>compatible </a:t>
              </a:r>
              <a:r>
                <a:rPr lang="en-US" dirty="0"/>
                <a:t>with </a:t>
              </a:r>
              <a:r>
                <a:rPr lang="en-US" dirty="0" err="1" smtClean="0"/>
                <a:t>scRNA</a:t>
              </a:r>
              <a:r>
                <a:rPr lang="en-US" dirty="0" smtClean="0"/>
                <a:t>-seq </a:t>
              </a:r>
              <a:r>
                <a:rPr lang="en-US" dirty="0"/>
                <a:t>protocols including commercial solutions</a:t>
              </a:r>
            </a:p>
          </p:txBody>
        </p:sp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6079" y="4104340"/>
              <a:ext cx="270971" cy="265003"/>
            </a:xfrm>
            <a:prstGeom prst="rect">
              <a:avLst/>
            </a:prstGeom>
          </p:spPr>
        </p:pic>
      </p:grpSp>
      <p:pic>
        <p:nvPicPr>
          <p:cNvPr id="25" name="Picture 2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2408" y="1348874"/>
            <a:ext cx="3017081" cy="3949633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9941" y="1356697"/>
            <a:ext cx="2916705" cy="2817193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1411895" y="6561072"/>
            <a:ext cx="2868542" cy="215444"/>
          </a:xfrm>
          <a:prstGeom prst="rect">
            <a:avLst/>
          </a:prstGeom>
          <a:ln>
            <a:noFill/>
            <a:round/>
          </a:ln>
        </p:spPr>
        <p:txBody>
          <a:bodyPr wrap="none" lIns="0" tIns="0" rIns="0" bIns="0" rtlCol="0" anchor="t" anchorCtr="0">
            <a:spAutoFit/>
          </a:bodyPr>
          <a:lstStyle/>
          <a:p>
            <a:pPr indent="1588">
              <a:spcBef>
                <a:spcPts val="2400"/>
              </a:spcBef>
              <a:buClr>
                <a:schemeClr val="tx2"/>
              </a:buClr>
              <a:tabLst>
                <a:tab pos="271463" algn="l"/>
              </a:tabLst>
            </a:pPr>
            <a:r>
              <a:rPr lang="en-US" sz="1400" dirty="0" err="1" smtClean="0">
                <a:latin typeface="Franklin Gothic Book" charset="0"/>
                <a:ea typeface="Franklin Gothic Book" charset="0"/>
                <a:cs typeface="Franklin Gothic Book" charset="0"/>
              </a:rPr>
              <a:t>Datlinger</a:t>
            </a:r>
            <a:r>
              <a:rPr lang="en-US" sz="1400" dirty="0" smtClean="0">
                <a:latin typeface="Franklin Gothic Book" charset="0"/>
                <a:ea typeface="Franklin Gothic Book" charset="0"/>
                <a:cs typeface="Franklin Gothic Book" charset="0"/>
              </a:rPr>
              <a:t> et al., Nature Methods 2017</a:t>
            </a:r>
            <a:endParaRPr lang="en-US" sz="1400" dirty="0">
              <a:latin typeface="Franklin Gothic Book" charset="0"/>
              <a:ea typeface="Franklin Gothic Book" charset="0"/>
              <a:cs typeface="Franklin Gothic Book" charset="0"/>
            </a:endParaRPr>
          </a:p>
        </p:txBody>
      </p:sp>
      <p:grpSp>
        <p:nvGrpSpPr>
          <p:cNvPr id="34" name="Group 33"/>
          <p:cNvGrpSpPr/>
          <p:nvPr/>
        </p:nvGrpSpPr>
        <p:grpSpPr>
          <a:xfrm>
            <a:off x="340334" y="2336240"/>
            <a:ext cx="4700477" cy="646331"/>
            <a:chOff x="216079" y="5105350"/>
            <a:chExt cx="4700477" cy="646331"/>
          </a:xfrm>
        </p:grpSpPr>
        <p:sp>
          <p:nvSpPr>
            <p:cNvPr id="35" name="TextBox 34"/>
            <p:cNvSpPr txBox="1"/>
            <p:nvPr/>
          </p:nvSpPr>
          <p:spPr>
            <a:xfrm>
              <a:off x="465864" y="5105350"/>
              <a:ext cx="445069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Detailed open </a:t>
              </a:r>
              <a:r>
                <a:rPr lang="en-US" dirty="0"/>
                <a:t>source protocol</a:t>
              </a:r>
              <a:r>
                <a:rPr lang="en-US" dirty="0" smtClean="0"/>
                <a:t>: </a:t>
              </a:r>
              <a:r>
                <a:rPr lang="en-US" u="sng" dirty="0" smtClean="0">
                  <a:hlinkClick r:id="rId8"/>
                </a:rPr>
                <a:t>http</a:t>
              </a:r>
              <a:r>
                <a:rPr lang="en-US" u="sng" dirty="0">
                  <a:hlinkClick r:id="rId8"/>
                </a:rPr>
                <a:t>://crop-seq.computational-epigenetics.org</a:t>
              </a:r>
              <a:endParaRPr lang="en-US" dirty="0"/>
            </a:p>
          </p:txBody>
        </p:sp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6079" y="5167748"/>
              <a:ext cx="270971" cy="265003"/>
            </a:xfrm>
            <a:prstGeom prst="rect">
              <a:avLst/>
            </a:prstGeom>
          </p:spPr>
        </p:pic>
      </p:grpSp>
      <p:pic>
        <p:nvPicPr>
          <p:cNvPr id="37" name="Picture 10" descr="ttp://storage.pardot.com/172142/13150/10x_pardot_landing_single_cell_product_picture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9643" y="2755393"/>
            <a:ext cx="3172078" cy="1697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245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6381" y="205046"/>
            <a:ext cx="8449550" cy="563562"/>
          </a:xfrm>
        </p:spPr>
        <p:txBody>
          <a:bodyPr/>
          <a:lstStyle/>
          <a:p>
            <a:pPr algn="ctr"/>
            <a:r>
              <a:rPr lang="en-US" dirty="0" smtClean="0"/>
              <a:t>Acknowledgments</a:t>
            </a:r>
            <a:endParaRPr lang="en-US" dirty="0"/>
          </a:p>
        </p:txBody>
      </p:sp>
      <p:pic>
        <p:nvPicPr>
          <p:cNvPr id="3" name="Picture 2" descr="Lab_picture_2015.jpg"/>
          <p:cNvPicPr>
            <a:picLocks noChangeAspect="1"/>
          </p:cNvPicPr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91"/>
          <a:stretch/>
        </p:blipFill>
        <p:spPr>
          <a:xfrm>
            <a:off x="300369" y="983058"/>
            <a:ext cx="6192582" cy="3660553"/>
          </a:xfrm>
          <a:prstGeom prst="rect">
            <a:avLst/>
          </a:prstGeom>
        </p:spPr>
      </p:pic>
      <p:pic>
        <p:nvPicPr>
          <p:cNvPr id="4" name="Picture 3" descr="images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2168" y="5055570"/>
            <a:ext cx="1666055" cy="95363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637456" y="983058"/>
            <a:ext cx="2250039" cy="320087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400" u="sng" dirty="0" smtClean="0"/>
              <a:t>Bock lab</a:t>
            </a:r>
          </a:p>
          <a:p>
            <a:r>
              <a:rPr lang="en-US" sz="1400" dirty="0" smtClean="0">
                <a:latin typeface="+mj-lt"/>
              </a:rPr>
              <a:t>Christoph Bock</a:t>
            </a:r>
          </a:p>
          <a:p>
            <a:r>
              <a:rPr lang="en-US" sz="1400" dirty="0">
                <a:latin typeface="+mj-lt"/>
              </a:rPr>
              <a:t>Paul </a:t>
            </a:r>
            <a:r>
              <a:rPr lang="en-US" sz="1400" dirty="0" err="1">
                <a:latin typeface="+mj-lt"/>
              </a:rPr>
              <a:t>Datlinger</a:t>
            </a:r>
            <a:endParaRPr lang="en-US" sz="1400" dirty="0">
              <a:latin typeface="+mj-lt"/>
            </a:endParaRPr>
          </a:p>
          <a:p>
            <a:r>
              <a:rPr lang="en-US" sz="1200" dirty="0"/>
              <a:t>Matthias </a:t>
            </a:r>
            <a:r>
              <a:rPr lang="en-US" sz="1200" dirty="0" err="1"/>
              <a:t>Farlik</a:t>
            </a:r>
            <a:endParaRPr lang="en-US" sz="1200" dirty="0"/>
          </a:p>
          <a:p>
            <a:r>
              <a:rPr lang="en-US" sz="1200" dirty="0"/>
              <a:t>Florian </a:t>
            </a:r>
            <a:r>
              <a:rPr lang="en-US" sz="1200" dirty="0" err="1"/>
              <a:t>Halbritter</a:t>
            </a:r>
            <a:endParaRPr lang="en-US" sz="1200" dirty="0"/>
          </a:p>
          <a:p>
            <a:r>
              <a:rPr lang="en-US" sz="1400" dirty="0">
                <a:latin typeface="+mj-lt"/>
              </a:rPr>
              <a:t>Johanna </a:t>
            </a:r>
            <a:r>
              <a:rPr lang="en-US" sz="1400" dirty="0" err="1">
                <a:latin typeface="+mj-lt"/>
              </a:rPr>
              <a:t>Klughammer</a:t>
            </a:r>
            <a:endParaRPr lang="en-US" sz="1400" dirty="0">
              <a:latin typeface="+mj-lt"/>
            </a:endParaRPr>
          </a:p>
          <a:p>
            <a:r>
              <a:rPr lang="en-US" sz="1400" dirty="0">
                <a:latin typeface="+mj-lt"/>
              </a:rPr>
              <a:t>Thomas </a:t>
            </a:r>
            <a:r>
              <a:rPr lang="en-US" sz="1400" dirty="0" err="1">
                <a:latin typeface="+mj-lt"/>
              </a:rPr>
              <a:t>Krausgruber</a:t>
            </a:r>
            <a:endParaRPr lang="en-US" sz="1400" dirty="0">
              <a:latin typeface="+mj-lt"/>
            </a:endParaRPr>
          </a:p>
          <a:p>
            <a:r>
              <a:rPr lang="en-US" sz="1400" dirty="0" err="1">
                <a:latin typeface="+mj-lt"/>
              </a:rPr>
              <a:t>Amelie</a:t>
            </a:r>
            <a:r>
              <a:rPr lang="en-US" sz="1400" dirty="0">
                <a:latin typeface="+mj-lt"/>
              </a:rPr>
              <a:t> </a:t>
            </a:r>
            <a:r>
              <a:rPr lang="en-US" sz="1400" dirty="0" err="1">
                <a:latin typeface="+mj-lt"/>
              </a:rPr>
              <a:t>Kuchler</a:t>
            </a:r>
            <a:endParaRPr lang="en-US" sz="1400" dirty="0">
              <a:latin typeface="+mj-lt"/>
            </a:endParaRPr>
          </a:p>
          <a:p>
            <a:r>
              <a:rPr lang="en-US" sz="1400" dirty="0">
                <a:latin typeface="+mj-lt"/>
              </a:rPr>
              <a:t>André </a:t>
            </a:r>
            <a:r>
              <a:rPr lang="en-US" sz="1400" dirty="0" err="1">
                <a:latin typeface="+mj-lt"/>
              </a:rPr>
              <a:t>Rendeiro</a:t>
            </a:r>
            <a:endParaRPr lang="en-US" sz="1400" dirty="0">
              <a:latin typeface="+mj-lt"/>
            </a:endParaRPr>
          </a:p>
          <a:p>
            <a:r>
              <a:rPr lang="en-US" sz="1400" dirty="0">
                <a:latin typeface="+mj-lt"/>
              </a:rPr>
              <a:t>Linda </a:t>
            </a:r>
            <a:r>
              <a:rPr lang="en-US" sz="1400" dirty="0" smtClean="0">
                <a:latin typeface="+mj-lt"/>
              </a:rPr>
              <a:t>Schuster</a:t>
            </a:r>
          </a:p>
          <a:p>
            <a:r>
              <a:rPr lang="en-US" sz="1400" dirty="0" smtClean="0">
                <a:latin typeface="+mj-lt"/>
              </a:rPr>
              <a:t>Christian Schmidl</a:t>
            </a:r>
          </a:p>
          <a:p>
            <a:r>
              <a:rPr lang="en-US" sz="1400" dirty="0" smtClean="0">
                <a:latin typeface="+mj-lt"/>
              </a:rPr>
              <a:t>Peter </a:t>
            </a:r>
            <a:r>
              <a:rPr lang="en-US" sz="1400" dirty="0" err="1" smtClean="0">
                <a:latin typeface="+mj-lt"/>
              </a:rPr>
              <a:t>Traxler</a:t>
            </a:r>
            <a:endParaRPr lang="en-US" sz="1400" dirty="0" smtClean="0">
              <a:latin typeface="+mj-lt"/>
            </a:endParaRPr>
          </a:p>
          <a:p>
            <a:r>
              <a:rPr lang="en-US" sz="1200" dirty="0" err="1" smtClean="0"/>
              <a:t>Fangwen</a:t>
            </a:r>
            <a:r>
              <a:rPr lang="en-US" sz="1200" dirty="0" smtClean="0"/>
              <a:t> Zhao</a:t>
            </a:r>
          </a:p>
          <a:p>
            <a:r>
              <a:rPr lang="en-US" sz="1200" dirty="0" smtClean="0"/>
              <a:t>Lion </a:t>
            </a:r>
            <a:r>
              <a:rPr lang="en-US" sz="1200" dirty="0" err="1" smtClean="0"/>
              <a:t>Uhl</a:t>
            </a:r>
            <a:r>
              <a:rPr lang="en-US" sz="1200" dirty="0" smtClean="0"/>
              <a:t/>
            </a:r>
            <a:br>
              <a:rPr lang="en-US" sz="1200" dirty="0" smtClean="0"/>
            </a:br>
            <a:r>
              <a:rPr lang="en-US" sz="1200" dirty="0" err="1" smtClean="0"/>
              <a:t>Nikolaus</a:t>
            </a:r>
            <a:r>
              <a:rPr lang="en-US" sz="1200" dirty="0" smtClean="0"/>
              <a:t> </a:t>
            </a:r>
            <a:r>
              <a:rPr lang="en-US" sz="1200" dirty="0" err="1" smtClean="0"/>
              <a:t>Fortelny</a:t>
            </a:r>
            <a:endParaRPr lang="en-US" sz="1400" dirty="0"/>
          </a:p>
        </p:txBody>
      </p:sp>
      <p:sp>
        <p:nvSpPr>
          <p:cNvPr id="10" name="TextBox 9"/>
          <p:cNvSpPr txBox="1"/>
          <p:nvPr/>
        </p:nvSpPr>
        <p:spPr>
          <a:xfrm>
            <a:off x="6637457" y="4298062"/>
            <a:ext cx="2250039" cy="206210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400" u="sng" dirty="0" smtClean="0"/>
              <a:t>Biomedical Sequencing Facility</a:t>
            </a:r>
          </a:p>
          <a:p>
            <a:r>
              <a:rPr lang="en-US" sz="1400" dirty="0" smtClean="0">
                <a:latin typeface="+mj-lt"/>
              </a:rPr>
              <a:t>Christoph Bock</a:t>
            </a:r>
          </a:p>
          <a:p>
            <a:r>
              <a:rPr lang="en-US" sz="1400" dirty="0" err="1" smtClean="0">
                <a:latin typeface="+mj-lt"/>
              </a:rPr>
              <a:t>Donat</a:t>
            </a:r>
            <a:r>
              <a:rPr lang="en-US" sz="1400" dirty="0" smtClean="0">
                <a:latin typeface="+mj-lt"/>
              </a:rPr>
              <a:t> </a:t>
            </a:r>
            <a:r>
              <a:rPr lang="en-US" sz="1400" dirty="0" err="1">
                <a:latin typeface="+mj-lt"/>
              </a:rPr>
              <a:t>Alpar</a:t>
            </a:r>
            <a:endParaRPr lang="en-US" sz="1400" dirty="0">
              <a:latin typeface="+mj-lt"/>
            </a:endParaRPr>
          </a:p>
          <a:p>
            <a:r>
              <a:rPr lang="en-US" sz="1200" dirty="0"/>
              <a:t>Charles Dietz</a:t>
            </a:r>
          </a:p>
          <a:p>
            <a:r>
              <a:rPr lang="en-US" sz="1200" dirty="0"/>
              <a:t>Johanna </a:t>
            </a:r>
            <a:r>
              <a:rPr lang="en-US" sz="1200" dirty="0" err="1"/>
              <a:t>Hadler</a:t>
            </a:r>
            <a:endParaRPr lang="en-US" sz="1200" dirty="0"/>
          </a:p>
          <a:p>
            <a:r>
              <a:rPr lang="en-US" sz="1200" dirty="0"/>
              <a:t>Thomas </a:t>
            </a:r>
            <a:r>
              <a:rPr lang="en-US" sz="1200" dirty="0" err="1"/>
              <a:t>Penz</a:t>
            </a:r>
            <a:endParaRPr lang="en-US" sz="1200" dirty="0"/>
          </a:p>
          <a:p>
            <a:r>
              <a:rPr lang="en-US" sz="1200" dirty="0"/>
              <a:t>Michael </a:t>
            </a:r>
            <a:r>
              <a:rPr lang="en-US" sz="1200" dirty="0" smtClean="0"/>
              <a:t>Schuster</a:t>
            </a:r>
          </a:p>
          <a:p>
            <a:r>
              <a:rPr lang="en-US" sz="1200" dirty="0" err="1" smtClean="0"/>
              <a:t>Heiko</a:t>
            </a:r>
            <a:r>
              <a:rPr lang="en-US" sz="1200" dirty="0" smtClean="0"/>
              <a:t> Müller</a:t>
            </a:r>
          </a:p>
          <a:p>
            <a:r>
              <a:rPr lang="en-US" sz="1200" dirty="0" err="1" smtClean="0"/>
              <a:t>Sneha</a:t>
            </a:r>
            <a:r>
              <a:rPr lang="en-US" sz="1200" dirty="0" smtClean="0"/>
              <a:t> </a:t>
            </a:r>
            <a:r>
              <a:rPr lang="en-US" sz="1200" dirty="0" err="1" smtClean="0"/>
              <a:t>Datta</a:t>
            </a:r>
            <a:endParaRPr lang="en-US" sz="1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342" y="5012839"/>
            <a:ext cx="2397912" cy="103909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4491" y="4872761"/>
            <a:ext cx="1464599" cy="1357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204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el 15"/>
          <p:cNvSpPr>
            <a:spLocks noGrp="1"/>
          </p:cNvSpPr>
          <p:nvPr>
            <p:ph type="title"/>
          </p:nvPr>
        </p:nvSpPr>
        <p:spPr>
          <a:xfrm>
            <a:off x="402348" y="258763"/>
            <a:ext cx="8341600" cy="563562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Current limitations of CRISPR screens</a:t>
            </a: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228599" y="180975"/>
            <a:ext cx="7915275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GB" sz="3600" dirty="0" smtClean="0">
                <a:solidFill>
                  <a:srgbClr val="FFFFFF"/>
                </a:solidFill>
                <a:latin typeface="Sys TT Bold" pitchFamily="116" charset="0"/>
              </a:rPr>
              <a:t> </a:t>
            </a:r>
            <a:endParaRPr lang="en-GB" sz="3600" dirty="0">
              <a:solidFill>
                <a:srgbClr val="FFFFFF"/>
              </a:solidFill>
              <a:latin typeface="Sys TT Bold" pitchFamily="116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85829" y="3495006"/>
            <a:ext cx="23002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/>
            <a:r>
              <a:rPr lang="en-US" sz="1600" dirty="0" smtClean="0"/>
              <a:t>High throughput</a:t>
            </a:r>
          </a:p>
        </p:txBody>
      </p:sp>
      <p:sp>
        <p:nvSpPr>
          <p:cNvPr id="10" name="Rectangle 9"/>
          <p:cNvSpPr/>
          <p:nvPr/>
        </p:nvSpPr>
        <p:spPr>
          <a:xfrm>
            <a:off x="350565" y="5313392"/>
            <a:ext cx="8445514" cy="6073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charset="2"/>
              <a:buChar char="è"/>
            </a:pPr>
            <a:r>
              <a:rPr lang="en-US" sz="1600" dirty="0" smtClean="0"/>
              <a:t>How to combine the strengths of pooled and arrayed screens?</a:t>
            </a:r>
          </a:p>
          <a:p>
            <a:pPr marL="285750" indent="-285750">
              <a:buFont typeface="Wingdings" charset="2"/>
              <a:buChar char="è"/>
            </a:pPr>
            <a:r>
              <a:rPr lang="en-US" sz="1600" dirty="0" smtClean="0"/>
              <a:t>Can we achieve single-cell resolution?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977" y="1382102"/>
            <a:ext cx="3828400" cy="178730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3370" y="1378747"/>
            <a:ext cx="3666409" cy="181430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85829" y="3886951"/>
            <a:ext cx="23002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/>
            <a:r>
              <a:rPr lang="en-US" sz="1600" dirty="0" smtClean="0"/>
              <a:t>Simple readout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381626" y="3886951"/>
            <a:ext cx="30337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/>
            <a:r>
              <a:rPr lang="en-US" sz="1600" dirty="0" smtClean="0"/>
              <a:t>Relatively low throughput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381626" y="3495006"/>
            <a:ext cx="23002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/>
            <a:r>
              <a:rPr lang="en-US" sz="1600" dirty="0" smtClean="0"/>
              <a:t>Complex readout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85828" y="4286413"/>
            <a:ext cx="26279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/>
            <a:r>
              <a:rPr lang="en-US" sz="1600" dirty="0" smtClean="0">
                <a:sym typeface="Zapf Dingbats"/>
              </a:rPr>
              <a:t>Interrogates pool of cells</a:t>
            </a:r>
            <a:endParaRPr lang="en-US" sz="1600" dirty="0" smtClean="0"/>
          </a:p>
        </p:txBody>
      </p:sp>
      <p:sp>
        <p:nvSpPr>
          <p:cNvPr id="13" name="TextBox 12"/>
          <p:cNvSpPr txBox="1"/>
          <p:nvPr/>
        </p:nvSpPr>
        <p:spPr>
          <a:xfrm>
            <a:off x="5381626" y="4286413"/>
            <a:ext cx="2611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/>
            <a:r>
              <a:rPr lang="en-US" sz="1600" dirty="0" smtClean="0">
                <a:sym typeface="Zapf Dingbats"/>
              </a:rPr>
              <a:t>Interrogates pool of cells</a:t>
            </a:r>
            <a:endParaRPr lang="en-US" sz="1600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056" y="3509742"/>
            <a:ext cx="316043" cy="30908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679" y="3936830"/>
            <a:ext cx="238796" cy="23879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3370" y="3509742"/>
            <a:ext cx="316043" cy="30908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679" y="4336292"/>
            <a:ext cx="238796" cy="23879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1993" y="3936830"/>
            <a:ext cx="238796" cy="238796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1993" y="4336292"/>
            <a:ext cx="238796" cy="238796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885828" y="4685875"/>
            <a:ext cx="32289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/>
            <a:r>
              <a:rPr lang="en-US" sz="1600" dirty="0" smtClean="0">
                <a:sym typeface="Zapf Dingbats"/>
              </a:rPr>
              <a:t>Challenging for scarce material</a:t>
            </a:r>
            <a:endParaRPr lang="en-US" sz="1600" dirty="0" smtClean="0"/>
          </a:p>
        </p:txBody>
      </p:sp>
      <p:sp>
        <p:nvSpPr>
          <p:cNvPr id="23" name="TextBox 22"/>
          <p:cNvSpPr txBox="1"/>
          <p:nvPr/>
        </p:nvSpPr>
        <p:spPr>
          <a:xfrm>
            <a:off x="5381625" y="4685875"/>
            <a:ext cx="34144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/>
            <a:r>
              <a:rPr lang="en-US" sz="1600" dirty="0" smtClean="0">
                <a:sym typeface="Zapf Dingbats"/>
              </a:rPr>
              <a:t>Challenging for scarce material</a:t>
            </a:r>
            <a:endParaRPr lang="en-US" sz="1600" dirty="0" smtClean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679" y="4735754"/>
            <a:ext cx="238796" cy="238796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1993" y="4735754"/>
            <a:ext cx="238796" cy="238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454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 animBg="1"/>
      <p:bldP spid="8" grpId="0"/>
      <p:bldP spid="9" grpId="0"/>
      <p:bldP spid="11" grpId="0"/>
      <p:bldP spid="12" grpId="0"/>
      <p:bldP spid="13" grpId="0"/>
      <p:bldP spid="22" grpId="0"/>
      <p:bldP spid="2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/>
          <p:cNvGrpSpPr/>
          <p:nvPr/>
        </p:nvGrpSpPr>
        <p:grpSpPr>
          <a:xfrm>
            <a:off x="367962" y="3798558"/>
            <a:ext cx="2541494" cy="2052008"/>
            <a:chOff x="367962" y="3874818"/>
            <a:chExt cx="2541494" cy="2052008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2"/>
            <a:srcRect t="48121" r="15139"/>
            <a:stretch/>
          </p:blipFill>
          <p:spPr>
            <a:xfrm>
              <a:off x="367962" y="4682067"/>
              <a:ext cx="2541494" cy="1210732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 rotWithShape="1">
            <a:blip r:embed="rId2"/>
            <a:srcRect l="47365" r="31432" b="55143"/>
            <a:stretch/>
          </p:blipFill>
          <p:spPr>
            <a:xfrm>
              <a:off x="1748524" y="3874818"/>
              <a:ext cx="635000" cy="1046855"/>
            </a:xfrm>
            <a:prstGeom prst="rect">
              <a:avLst/>
            </a:prstGeom>
          </p:spPr>
        </p:pic>
        <p:sp>
          <p:nvSpPr>
            <p:cNvPr id="23" name="Rectangle 22"/>
            <p:cNvSpPr/>
            <p:nvPr/>
          </p:nvSpPr>
          <p:spPr>
            <a:xfrm>
              <a:off x="1217291" y="4930502"/>
              <a:ext cx="204185" cy="2030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217291" y="5520706"/>
              <a:ext cx="204185" cy="2030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1865402" y="5723766"/>
              <a:ext cx="518122" cy="2030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itle 5"/>
          <p:cNvSpPr txBox="1">
            <a:spLocks/>
          </p:cNvSpPr>
          <p:nvPr/>
        </p:nvSpPr>
        <p:spPr>
          <a:xfrm>
            <a:off x="293064" y="180294"/>
            <a:ext cx="8335251" cy="563562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dirty="0" smtClean="0">
                <a:solidFill>
                  <a:srgbClr val="00ACC6"/>
                </a:solidFill>
                <a:latin typeface="Franklin Gothic Medium"/>
                <a:cs typeface="Franklin Gothic Medium"/>
              </a:rPr>
              <a:t>Single-cell RNA-seq in microfluidic droplets</a:t>
            </a:r>
            <a:endParaRPr lang="en-US" sz="2800" dirty="0">
              <a:solidFill>
                <a:srgbClr val="00ACC6"/>
              </a:solidFill>
              <a:latin typeface="Franklin Gothic Medium"/>
              <a:cs typeface="Franklin Gothic Medium"/>
            </a:endParaRPr>
          </a:p>
        </p:txBody>
      </p:sp>
      <p:pic>
        <p:nvPicPr>
          <p:cNvPr id="8" name="Picture 2" descr="roplet Format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71" y="4098249"/>
            <a:ext cx="5444408" cy="1512463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" name="Group 17"/>
          <p:cNvGrpSpPr/>
          <p:nvPr/>
        </p:nvGrpSpPr>
        <p:grpSpPr>
          <a:xfrm>
            <a:off x="293064" y="948500"/>
            <a:ext cx="8503153" cy="2379731"/>
            <a:chOff x="293064" y="961436"/>
            <a:chExt cx="8187267" cy="2291326"/>
          </a:xfrm>
        </p:grpSpPr>
        <p:sp>
          <p:nvSpPr>
            <p:cNvPr id="9" name="TextBox 8"/>
            <p:cNvSpPr txBox="1"/>
            <p:nvPr/>
          </p:nvSpPr>
          <p:spPr>
            <a:xfrm>
              <a:off x="395474" y="961436"/>
              <a:ext cx="2323200" cy="215444"/>
            </a:xfrm>
            <a:prstGeom prst="rect">
              <a:avLst/>
            </a:prstGeom>
            <a:ln>
              <a:noFill/>
              <a:round/>
            </a:ln>
          </p:spPr>
          <p:txBody>
            <a:bodyPr wrap="none" lIns="0" tIns="0" rIns="0" bIns="0" rtlCol="0" anchor="t" anchorCtr="0">
              <a:spAutoFit/>
            </a:bodyPr>
            <a:lstStyle/>
            <a:p>
              <a:pPr indent="1588">
                <a:spcBef>
                  <a:spcPts val="2400"/>
                </a:spcBef>
                <a:buClr>
                  <a:schemeClr val="tx2"/>
                </a:buClr>
                <a:tabLst>
                  <a:tab pos="271463" algn="l"/>
                </a:tabLst>
              </a:pPr>
              <a:r>
                <a:rPr lang="en-US" sz="1400" dirty="0" smtClean="0"/>
                <a:t>Drop-seq (Macosko et al., 2015)</a:t>
              </a:r>
              <a:endParaRPr lang="en-US" sz="1400" dirty="0">
                <a:solidFill>
                  <a:schemeClr val="bg1"/>
                </a:solidFill>
                <a:latin typeface="Sys"/>
                <a:cs typeface="Sys"/>
              </a:endParaRPr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4"/>
            <a:srcRect t="8666"/>
            <a:stretch/>
          </p:blipFill>
          <p:spPr>
            <a:xfrm>
              <a:off x="293064" y="1269999"/>
              <a:ext cx="8187267" cy="1982763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>
              <a:off x="346130" y="1151481"/>
              <a:ext cx="209335" cy="19245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395474" y="3521803"/>
            <a:ext cx="1391150" cy="215444"/>
          </a:xfrm>
          <a:prstGeom prst="rect">
            <a:avLst/>
          </a:prstGeom>
          <a:ln>
            <a:noFill/>
            <a:round/>
          </a:ln>
        </p:spPr>
        <p:txBody>
          <a:bodyPr wrap="none" lIns="0" tIns="0" rIns="0" bIns="0" rtlCol="0" anchor="t" anchorCtr="0">
            <a:spAutoFit/>
          </a:bodyPr>
          <a:lstStyle/>
          <a:p>
            <a:pPr indent="1588">
              <a:spcBef>
                <a:spcPts val="2400"/>
              </a:spcBef>
              <a:buClr>
                <a:schemeClr val="tx2"/>
              </a:buClr>
              <a:tabLst>
                <a:tab pos="271463" algn="l"/>
              </a:tabLst>
            </a:pPr>
            <a:r>
              <a:rPr lang="en-US" sz="1400" dirty="0" smtClean="0"/>
              <a:t>Microfluidics setup</a:t>
            </a:r>
            <a:endParaRPr lang="en-US" sz="1400" dirty="0">
              <a:solidFill>
                <a:schemeClr val="bg1"/>
              </a:solidFill>
              <a:latin typeface="Sys"/>
              <a:cs typeface="Sys"/>
            </a:endParaRPr>
          </a:p>
        </p:txBody>
      </p:sp>
      <p:grpSp>
        <p:nvGrpSpPr>
          <p:cNvPr id="45" name="Group 44"/>
          <p:cNvGrpSpPr/>
          <p:nvPr/>
        </p:nvGrpSpPr>
        <p:grpSpPr>
          <a:xfrm>
            <a:off x="2631411" y="4084601"/>
            <a:ext cx="590174" cy="1526111"/>
            <a:chOff x="2525395" y="3610652"/>
            <a:chExt cx="590174" cy="1833793"/>
          </a:xfrm>
        </p:grpSpPr>
        <p:sp>
          <p:nvSpPr>
            <p:cNvPr id="38" name="Right Triangle 37"/>
            <p:cNvSpPr/>
            <p:nvPr/>
          </p:nvSpPr>
          <p:spPr>
            <a:xfrm flipH="1">
              <a:off x="2525395" y="3610652"/>
              <a:ext cx="586728" cy="995156"/>
            </a:xfrm>
            <a:prstGeom prst="rtTriangle">
              <a:avLst/>
            </a:prstGeom>
            <a:gradFill flip="none" rotWithShape="1">
              <a:gsLst>
                <a:gs pos="100000">
                  <a:schemeClr val="bg1">
                    <a:lumMod val="65000"/>
                    <a:alpha val="48000"/>
                  </a:schemeClr>
                </a:gs>
                <a:gs pos="0">
                  <a:schemeClr val="bg1"/>
                </a:gs>
              </a:gsLst>
              <a:lin ang="10800000" scaled="1"/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ight Triangle 43"/>
            <p:cNvSpPr/>
            <p:nvPr/>
          </p:nvSpPr>
          <p:spPr>
            <a:xfrm flipH="1" flipV="1">
              <a:off x="2528841" y="4607328"/>
              <a:ext cx="586728" cy="837117"/>
            </a:xfrm>
            <a:prstGeom prst="rtTriangle">
              <a:avLst/>
            </a:prstGeom>
            <a:gradFill flip="none" rotWithShape="1">
              <a:gsLst>
                <a:gs pos="100000">
                  <a:schemeClr val="bg1">
                    <a:lumMod val="65000"/>
                    <a:alpha val="48000"/>
                  </a:schemeClr>
                </a:gs>
                <a:gs pos="0">
                  <a:schemeClr val="bg1"/>
                </a:gs>
              </a:gsLst>
              <a:lin ang="10800000" scaled="1"/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3218139" y="3521803"/>
            <a:ext cx="1487523" cy="215444"/>
          </a:xfrm>
          <a:prstGeom prst="rect">
            <a:avLst/>
          </a:prstGeom>
          <a:ln>
            <a:noFill/>
            <a:round/>
          </a:ln>
        </p:spPr>
        <p:txBody>
          <a:bodyPr wrap="none" lIns="0" tIns="0" rIns="0" bIns="0" rtlCol="0" anchor="t" anchorCtr="0">
            <a:spAutoFit/>
          </a:bodyPr>
          <a:lstStyle/>
          <a:p>
            <a:pPr indent="1588">
              <a:spcBef>
                <a:spcPts val="2400"/>
              </a:spcBef>
              <a:buClr>
                <a:schemeClr val="tx2"/>
              </a:buClr>
              <a:tabLst>
                <a:tab pos="271463" algn="l"/>
              </a:tabLst>
            </a:pPr>
            <a:r>
              <a:rPr lang="en-US" sz="1400" dirty="0" smtClean="0"/>
              <a:t>1k droplets / second</a:t>
            </a:r>
            <a:endParaRPr lang="en-US" sz="1400" dirty="0">
              <a:solidFill>
                <a:schemeClr val="bg1"/>
              </a:solidFill>
              <a:latin typeface="Sys"/>
              <a:cs typeface="Sys"/>
            </a:endParaRPr>
          </a:p>
        </p:txBody>
      </p:sp>
    </p:spTree>
    <p:extLst>
      <p:ext uri="{BB962C8B-B14F-4D97-AF65-F5344CB8AC3E}">
        <p14:creationId xmlns:p14="http://schemas.microsoft.com/office/powerpoint/2010/main" val="856984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4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5"/>
          <p:cNvSpPr txBox="1">
            <a:spLocks/>
          </p:cNvSpPr>
          <p:nvPr/>
        </p:nvSpPr>
        <p:spPr>
          <a:xfrm>
            <a:off x="293064" y="180294"/>
            <a:ext cx="8335251" cy="563562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dirty="0" smtClean="0">
                <a:solidFill>
                  <a:srgbClr val="00ACC6"/>
                </a:solidFill>
                <a:latin typeface="Franklin Gothic Medium"/>
                <a:cs typeface="Franklin Gothic Medium"/>
              </a:rPr>
              <a:t>Single-cell CRISPR screens</a:t>
            </a:r>
            <a:endParaRPr lang="en-US" sz="2800" dirty="0">
              <a:solidFill>
                <a:srgbClr val="00ACC6"/>
              </a:solidFill>
              <a:latin typeface="Franklin Gothic Medium"/>
              <a:cs typeface="Franklin Gothic Medium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667043" y="628481"/>
            <a:ext cx="7040043" cy="4933313"/>
            <a:chOff x="484163" y="794658"/>
            <a:chExt cx="7279770" cy="5101302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5734" y="794658"/>
              <a:ext cx="7188199" cy="5101302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484163" y="989389"/>
              <a:ext cx="414085" cy="5854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Rectangle 6"/>
          <p:cNvSpPr/>
          <p:nvPr/>
        </p:nvSpPr>
        <p:spPr>
          <a:xfrm>
            <a:off x="350565" y="5561794"/>
            <a:ext cx="8445514" cy="6073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>
                <a:sym typeface="Wingdings"/>
              </a:rPr>
              <a:t> </a:t>
            </a:r>
            <a:r>
              <a:rPr lang="en-US" sz="1600" dirty="0" smtClean="0"/>
              <a:t>How to detect gRNAs from single-cell transcriptomes?</a:t>
            </a:r>
          </a:p>
        </p:txBody>
      </p:sp>
    </p:spTree>
    <p:extLst>
      <p:ext uri="{BB962C8B-B14F-4D97-AF65-F5344CB8AC3E}">
        <p14:creationId xmlns:p14="http://schemas.microsoft.com/office/powerpoint/2010/main" val="1851236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el 15"/>
          <p:cNvSpPr>
            <a:spLocks noGrp="1"/>
          </p:cNvSpPr>
          <p:nvPr>
            <p:ph type="title"/>
          </p:nvPr>
        </p:nvSpPr>
        <p:spPr>
          <a:xfrm>
            <a:off x="402348" y="258763"/>
            <a:ext cx="8341600" cy="563562"/>
          </a:xfrm>
          <a:prstGeom prst="rect">
            <a:avLst/>
          </a:prstGeom>
        </p:spPr>
        <p:txBody>
          <a:bodyPr/>
          <a:lstStyle/>
          <a:p>
            <a:r>
              <a:rPr lang="en-US" sz="2800" dirty="0" smtClean="0"/>
              <a:t>CROPseq-Guide-Puro plasmid design </a:t>
            </a:r>
            <a:endParaRPr lang="en-US" sz="2800" dirty="0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228599" y="180975"/>
            <a:ext cx="7915275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GB" sz="3600" dirty="0" smtClean="0">
                <a:solidFill>
                  <a:srgbClr val="FFFFFF"/>
                </a:solidFill>
                <a:latin typeface="Sys TT Bold" pitchFamily="116" charset="0"/>
              </a:rPr>
              <a:t> </a:t>
            </a:r>
            <a:endParaRPr lang="en-GB" sz="3600" dirty="0">
              <a:solidFill>
                <a:srgbClr val="FFFFFF"/>
              </a:solidFill>
              <a:latin typeface="Sys TT Bold" pitchFamily="116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3209"/>
          <a:stretch/>
        </p:blipFill>
        <p:spPr>
          <a:xfrm>
            <a:off x="1625600" y="1231900"/>
            <a:ext cx="5891784" cy="1264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435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el 15"/>
          <p:cNvSpPr>
            <a:spLocks noGrp="1"/>
          </p:cNvSpPr>
          <p:nvPr>
            <p:ph type="title"/>
          </p:nvPr>
        </p:nvSpPr>
        <p:spPr>
          <a:xfrm>
            <a:off x="402348" y="258763"/>
            <a:ext cx="8341600" cy="563562"/>
          </a:xfrm>
          <a:prstGeom prst="rect">
            <a:avLst/>
          </a:prstGeom>
        </p:spPr>
        <p:txBody>
          <a:bodyPr/>
          <a:lstStyle/>
          <a:p>
            <a:r>
              <a:rPr lang="en-US" sz="2800" dirty="0" smtClean="0"/>
              <a:t>CROPseq-Guide-Puro plasmid design </a:t>
            </a:r>
            <a:endParaRPr lang="en-US" sz="2800" dirty="0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228599" y="180975"/>
            <a:ext cx="7915275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GB" sz="3600" dirty="0" smtClean="0">
                <a:solidFill>
                  <a:srgbClr val="FFFFFF"/>
                </a:solidFill>
                <a:latin typeface="Sys TT Bold" pitchFamily="116" charset="0"/>
              </a:rPr>
              <a:t> </a:t>
            </a:r>
            <a:endParaRPr lang="en-GB" sz="3600" dirty="0">
              <a:solidFill>
                <a:srgbClr val="FFFFFF"/>
              </a:solidFill>
              <a:latin typeface="Sys TT Bold" pitchFamily="116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221"/>
          <a:stretch/>
        </p:blipFill>
        <p:spPr>
          <a:xfrm>
            <a:off x="1625600" y="1231900"/>
            <a:ext cx="5891784" cy="2727960"/>
          </a:xfrm>
          <a:prstGeom prst="rect">
            <a:avLst/>
          </a:prstGeom>
        </p:spPr>
      </p:pic>
      <p:cxnSp>
        <p:nvCxnSpPr>
          <p:cNvPr id="3" name="Straight Arrow Connector 2"/>
          <p:cNvCxnSpPr/>
          <p:nvPr/>
        </p:nvCxnSpPr>
        <p:spPr>
          <a:xfrm flipH="1">
            <a:off x="6324600" y="2435860"/>
            <a:ext cx="274320" cy="73152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1411895" y="2898280"/>
            <a:ext cx="4618791" cy="269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411895" y="6561072"/>
            <a:ext cx="6106800" cy="215444"/>
          </a:xfrm>
          <a:prstGeom prst="rect">
            <a:avLst/>
          </a:prstGeom>
          <a:ln>
            <a:noFill/>
            <a:round/>
          </a:ln>
        </p:spPr>
        <p:txBody>
          <a:bodyPr wrap="none" lIns="0" tIns="0" rIns="0" bIns="0" rtlCol="0" anchor="t" anchorCtr="0">
            <a:spAutoFit/>
          </a:bodyPr>
          <a:lstStyle/>
          <a:p>
            <a:pPr indent="1588">
              <a:spcBef>
                <a:spcPts val="2400"/>
              </a:spcBef>
              <a:buClr>
                <a:schemeClr val="tx2"/>
              </a:buClr>
              <a:tabLst>
                <a:tab pos="271463" algn="l"/>
              </a:tabLst>
            </a:pPr>
            <a:r>
              <a:rPr lang="en-US" sz="1400" dirty="0" smtClean="0"/>
              <a:t>CROP-seq (“CRISPR </a:t>
            </a:r>
            <a:r>
              <a:rPr lang="en-US" sz="1400" dirty="0"/>
              <a:t>droplet </a:t>
            </a:r>
            <a:r>
              <a:rPr lang="en-US" sz="1400" dirty="0" smtClean="0"/>
              <a:t>sequencing”) - </a:t>
            </a:r>
            <a:r>
              <a:rPr lang="en-US" sz="1400" dirty="0" err="1" smtClean="0">
                <a:latin typeface="Franklin Gothic Book" charset="0"/>
                <a:ea typeface="Franklin Gothic Book" charset="0"/>
                <a:cs typeface="Franklin Gothic Book" charset="0"/>
              </a:rPr>
              <a:t>Datlinger</a:t>
            </a:r>
            <a:r>
              <a:rPr lang="en-US" sz="1400" dirty="0" smtClean="0">
                <a:latin typeface="Franklin Gothic Book" charset="0"/>
                <a:ea typeface="Franklin Gothic Book" charset="0"/>
                <a:cs typeface="Franklin Gothic Book" charset="0"/>
              </a:rPr>
              <a:t> et al., Nature Methods 2017</a:t>
            </a:r>
            <a:endParaRPr lang="en-US" sz="1400" dirty="0">
              <a:latin typeface="Franklin Gothic Book" charset="0"/>
              <a:ea typeface="Franklin Gothic Book" charset="0"/>
              <a:cs typeface="Franklin Gothic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2294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el 15"/>
          <p:cNvSpPr>
            <a:spLocks noGrp="1"/>
          </p:cNvSpPr>
          <p:nvPr>
            <p:ph type="title"/>
          </p:nvPr>
        </p:nvSpPr>
        <p:spPr>
          <a:xfrm>
            <a:off x="402348" y="258763"/>
            <a:ext cx="8341600" cy="563562"/>
          </a:xfrm>
          <a:prstGeom prst="rect">
            <a:avLst/>
          </a:prstGeom>
        </p:spPr>
        <p:txBody>
          <a:bodyPr/>
          <a:lstStyle/>
          <a:p>
            <a:r>
              <a:rPr lang="en-US" sz="2800" dirty="0" smtClean="0"/>
              <a:t>CROPseq-Guide-Puro plasmid design </a:t>
            </a:r>
            <a:endParaRPr lang="en-US" sz="2800" dirty="0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228599" y="180975"/>
            <a:ext cx="7915275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GB" sz="3600" dirty="0" smtClean="0">
                <a:solidFill>
                  <a:srgbClr val="FFFFFF"/>
                </a:solidFill>
                <a:latin typeface="Sys TT Bold" pitchFamily="116" charset="0"/>
              </a:rPr>
              <a:t> </a:t>
            </a:r>
            <a:endParaRPr lang="en-GB" sz="3600" dirty="0">
              <a:solidFill>
                <a:srgbClr val="FFFFFF"/>
              </a:solidFill>
              <a:latin typeface="Sys TT Bold" pitchFamily="116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-3292"/>
          <a:stretch/>
        </p:blipFill>
        <p:spPr>
          <a:xfrm>
            <a:off x="1625600" y="1231900"/>
            <a:ext cx="5891784" cy="4876800"/>
          </a:xfrm>
          <a:prstGeom prst="rect">
            <a:avLst/>
          </a:prstGeom>
        </p:spPr>
      </p:pic>
      <p:cxnSp>
        <p:nvCxnSpPr>
          <p:cNvPr id="3" name="Straight Arrow Connector 2"/>
          <p:cNvCxnSpPr/>
          <p:nvPr/>
        </p:nvCxnSpPr>
        <p:spPr>
          <a:xfrm>
            <a:off x="3138198" y="3792094"/>
            <a:ext cx="0" cy="71628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1508760" y="1094740"/>
            <a:ext cx="6008624" cy="134112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 flipH="1">
            <a:off x="3124200" y="3807460"/>
            <a:ext cx="271119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3883068" y="4150234"/>
            <a:ext cx="3751156" cy="6475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411895" y="6561072"/>
            <a:ext cx="6106800" cy="215444"/>
          </a:xfrm>
          <a:prstGeom prst="rect">
            <a:avLst/>
          </a:prstGeom>
          <a:ln>
            <a:noFill/>
            <a:round/>
          </a:ln>
        </p:spPr>
        <p:txBody>
          <a:bodyPr wrap="none" lIns="0" tIns="0" rIns="0" bIns="0" rtlCol="0" anchor="t" anchorCtr="0">
            <a:spAutoFit/>
          </a:bodyPr>
          <a:lstStyle/>
          <a:p>
            <a:pPr indent="1588">
              <a:spcBef>
                <a:spcPts val="2400"/>
              </a:spcBef>
              <a:buClr>
                <a:schemeClr val="tx2"/>
              </a:buClr>
              <a:tabLst>
                <a:tab pos="271463" algn="l"/>
              </a:tabLst>
            </a:pPr>
            <a:r>
              <a:rPr lang="en-US" sz="1400" dirty="0" smtClean="0"/>
              <a:t>CROP-seq (“CRISPR </a:t>
            </a:r>
            <a:r>
              <a:rPr lang="en-US" sz="1400" dirty="0"/>
              <a:t>droplet </a:t>
            </a:r>
            <a:r>
              <a:rPr lang="en-US" sz="1400" dirty="0" smtClean="0"/>
              <a:t>sequencing”) - </a:t>
            </a:r>
            <a:r>
              <a:rPr lang="en-US" sz="1400" dirty="0" smtClean="0">
                <a:latin typeface="Franklin Gothic Book" charset="0"/>
                <a:ea typeface="Franklin Gothic Book" charset="0"/>
                <a:cs typeface="Franklin Gothic Book" charset="0"/>
              </a:rPr>
              <a:t>Datlinger et al., Nature Methods, 2017</a:t>
            </a:r>
            <a:endParaRPr lang="en-US" sz="1400" dirty="0">
              <a:latin typeface="Franklin Gothic Book" charset="0"/>
              <a:ea typeface="Franklin Gothic Book" charset="0"/>
              <a:cs typeface="Franklin Gothic Book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411895" y="2898280"/>
            <a:ext cx="6008624" cy="2675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216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5"/>
          <p:cNvSpPr txBox="1">
            <a:spLocks/>
          </p:cNvSpPr>
          <p:nvPr/>
        </p:nvSpPr>
        <p:spPr>
          <a:xfrm>
            <a:off x="293064" y="180294"/>
            <a:ext cx="8335251" cy="563562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dirty="0" smtClean="0">
                <a:solidFill>
                  <a:srgbClr val="00ACC6"/>
                </a:solidFill>
                <a:latin typeface="Franklin Gothic Medium"/>
                <a:cs typeface="Franklin Gothic Medium"/>
              </a:rPr>
              <a:t>Plasmid construction via Ligase Cycling Reaction</a:t>
            </a:r>
            <a:endParaRPr lang="en-US" sz="2800" dirty="0">
              <a:solidFill>
                <a:srgbClr val="00ACC6"/>
              </a:solidFill>
              <a:latin typeface="Franklin Gothic Medium"/>
              <a:cs typeface="Franklin Gothic Medium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225331" y="1524000"/>
            <a:ext cx="8656203" cy="3518102"/>
            <a:chOff x="293064" y="1524000"/>
            <a:chExt cx="9020269" cy="3666068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3" t="1627" r="56738" b="1915"/>
            <a:stretch/>
          </p:blipFill>
          <p:spPr>
            <a:xfrm>
              <a:off x="293064" y="1524000"/>
              <a:ext cx="4047067" cy="3513668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083" t="1627" r="1143" b="1915"/>
            <a:stretch/>
          </p:blipFill>
          <p:spPr>
            <a:xfrm>
              <a:off x="4741333" y="1676400"/>
              <a:ext cx="4572000" cy="3513668"/>
            </a:xfrm>
            <a:prstGeom prst="rect">
              <a:avLst/>
            </a:prstGeom>
          </p:spPr>
        </p:pic>
      </p:grp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6410"/>
          <a:stretch/>
        </p:blipFill>
        <p:spPr>
          <a:xfrm>
            <a:off x="402250" y="1219197"/>
            <a:ext cx="3622135" cy="458772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354666" y="6544733"/>
            <a:ext cx="3277179" cy="215444"/>
          </a:xfrm>
          <a:prstGeom prst="rect">
            <a:avLst/>
          </a:prstGeom>
          <a:ln>
            <a:noFill/>
            <a:round/>
          </a:ln>
        </p:spPr>
        <p:txBody>
          <a:bodyPr wrap="none" lIns="0" tIns="0" rIns="0" bIns="0" rtlCol="0" anchor="t" anchorCtr="0">
            <a:spAutoFit/>
          </a:bodyPr>
          <a:lstStyle/>
          <a:p>
            <a:pPr indent="1588">
              <a:spcBef>
                <a:spcPts val="2400"/>
              </a:spcBef>
              <a:buClr>
                <a:schemeClr val="tx2"/>
              </a:buClr>
              <a:tabLst>
                <a:tab pos="271463" algn="l"/>
              </a:tabLst>
            </a:pPr>
            <a:r>
              <a:rPr lang="en-US" sz="1400" dirty="0" smtClean="0"/>
              <a:t>De </a:t>
            </a:r>
            <a:r>
              <a:rPr lang="en-US" sz="1400" dirty="0" err="1" smtClean="0"/>
              <a:t>Kok</a:t>
            </a:r>
            <a:r>
              <a:rPr lang="en-US" sz="1400" dirty="0" smtClean="0"/>
              <a:t> et al., ACS Synthetic Biology, 2014</a:t>
            </a:r>
            <a:endParaRPr lang="en-US" sz="1400" dirty="0">
              <a:solidFill>
                <a:schemeClr val="bg1"/>
              </a:solidFill>
              <a:latin typeface="Sys"/>
              <a:cs typeface="Sys"/>
            </a:endParaRPr>
          </a:p>
        </p:txBody>
      </p:sp>
    </p:spTree>
    <p:extLst>
      <p:ext uri="{BB962C8B-B14F-4D97-AF65-F5344CB8AC3E}">
        <p14:creationId xmlns:p14="http://schemas.microsoft.com/office/powerpoint/2010/main" val="1937484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eMM 2014">
      <a:dk1>
        <a:sysClr val="windowText" lastClr="000000"/>
      </a:dk1>
      <a:lt1>
        <a:sysClr val="window" lastClr="FFFFFF"/>
      </a:lt1>
      <a:dk2>
        <a:srgbClr val="40B9D4"/>
      </a:dk2>
      <a:lt2>
        <a:srgbClr val="D4ECF2"/>
      </a:lt2>
      <a:accent1>
        <a:srgbClr val="008CA0"/>
      </a:accent1>
      <a:accent2>
        <a:srgbClr val="D2323C"/>
      </a:accent2>
      <a:accent3>
        <a:srgbClr val="DFDC00"/>
      </a:accent3>
      <a:accent4>
        <a:srgbClr val="005564"/>
      </a:accent4>
      <a:accent5>
        <a:srgbClr val="40B9D4"/>
      </a:accent5>
      <a:accent6>
        <a:srgbClr val="F8B100"/>
      </a:accent6>
      <a:hlink>
        <a:srgbClr val="5A463C"/>
      </a:hlink>
      <a:folHlink>
        <a:srgbClr val="800080"/>
      </a:folHlink>
    </a:clrScheme>
    <a:fontScheme name="CeMM 2014">
      <a:majorFont>
        <a:latin typeface="Franklin Gothic Medium"/>
        <a:ea typeface=""/>
        <a:cs typeface=""/>
      </a:majorFont>
      <a:minorFont>
        <a:latin typeface="Franklin Gothic Book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MM 2014 internal presentation_v3.potx" id="{9E7DF35E-FBC8-41E3-A230-601BA8354B56}" vid="{40E7D55E-1538-4E05-9B94-DFEAD8448BBC}"/>
    </a:ext>
  </a:extLst>
</a:theme>
</file>

<file path=ppt/theme/theme2.xml><?xml version="1.0" encoding="utf-8"?>
<a:theme xmlns:a="http://schemas.openxmlformats.org/drawingml/2006/main" name="1_Custom Design">
  <a:themeElements>
    <a:clrScheme name="CeMM 2014">
      <a:dk1>
        <a:sysClr val="windowText" lastClr="000000"/>
      </a:dk1>
      <a:lt1>
        <a:sysClr val="window" lastClr="FFFFFF"/>
      </a:lt1>
      <a:dk2>
        <a:srgbClr val="40B9D4"/>
      </a:dk2>
      <a:lt2>
        <a:srgbClr val="D4ECF2"/>
      </a:lt2>
      <a:accent1>
        <a:srgbClr val="008CA0"/>
      </a:accent1>
      <a:accent2>
        <a:srgbClr val="D2323C"/>
      </a:accent2>
      <a:accent3>
        <a:srgbClr val="DFDC00"/>
      </a:accent3>
      <a:accent4>
        <a:srgbClr val="005564"/>
      </a:accent4>
      <a:accent5>
        <a:srgbClr val="40B9D4"/>
      </a:accent5>
      <a:accent6>
        <a:srgbClr val="F8B100"/>
      </a:accent6>
      <a:hlink>
        <a:srgbClr val="5A463C"/>
      </a:hlink>
      <a:folHlink>
        <a:srgbClr val="800080"/>
      </a:folHlink>
    </a:clrScheme>
    <a:fontScheme name="CeMM 2014">
      <a:majorFont>
        <a:latin typeface="Franklin Gothic Medium"/>
        <a:ea typeface=""/>
        <a:cs typeface=""/>
      </a:majorFont>
      <a:minorFont>
        <a:latin typeface="Franklin Gothic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MM 2014 internal presentation_v3.potx" id="{9E7DF35E-FBC8-41E3-A230-601BA8354B56}" vid="{8792D0E8-18D6-4047-8D63-B41254218899}"/>
    </a:ext>
  </a:extLst>
</a:theme>
</file>

<file path=ppt/theme/theme3.xml><?xml version="1.0" encoding="utf-8"?>
<a:theme xmlns:a="http://schemas.openxmlformats.org/drawingml/2006/main" name="Custom Design">
  <a:themeElements>
    <a:clrScheme name="CeMM 2014">
      <a:dk1>
        <a:sysClr val="windowText" lastClr="000000"/>
      </a:dk1>
      <a:lt1>
        <a:sysClr val="window" lastClr="FFFFFF"/>
      </a:lt1>
      <a:dk2>
        <a:srgbClr val="40B9D4"/>
      </a:dk2>
      <a:lt2>
        <a:srgbClr val="D4ECF2"/>
      </a:lt2>
      <a:accent1>
        <a:srgbClr val="008CA0"/>
      </a:accent1>
      <a:accent2>
        <a:srgbClr val="D2323C"/>
      </a:accent2>
      <a:accent3>
        <a:srgbClr val="DFDC00"/>
      </a:accent3>
      <a:accent4>
        <a:srgbClr val="005564"/>
      </a:accent4>
      <a:accent5>
        <a:srgbClr val="40B9D4"/>
      </a:accent5>
      <a:accent6>
        <a:srgbClr val="F8B100"/>
      </a:accent6>
      <a:hlink>
        <a:srgbClr val="5A463C"/>
      </a:hlink>
      <a:folHlink>
        <a:srgbClr val="800080"/>
      </a:folHlink>
    </a:clrScheme>
    <a:fontScheme name="CeMM 2014">
      <a:majorFont>
        <a:latin typeface="Franklin Gothic Medium"/>
        <a:ea typeface=""/>
        <a:cs typeface=""/>
      </a:majorFont>
      <a:minorFont>
        <a:latin typeface="Franklin Gothic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MM 2014 internal presentation_v3.potx" id="{9E7DF35E-FBC8-41E3-A230-601BA8354B56}" vid="{BACB862C-5799-48AA-B5E2-6AF5E70A0CD4}"/>
    </a:ext>
  </a:extLst>
</a:theme>
</file>

<file path=ppt/theme/theme4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CeMM external presentation with date and page numbers_v3.potx" id="{10C60ED5-1282-471D-A454-15817A51342F}" vid="{4A10785A-433E-479D-BB63-3D114AFA5B65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eMM 2014">
    <a:dk1>
      <a:sysClr val="windowText" lastClr="000000"/>
    </a:dk1>
    <a:lt1>
      <a:sysClr val="window" lastClr="FFFFFF"/>
    </a:lt1>
    <a:dk2>
      <a:srgbClr val="40B9D4"/>
    </a:dk2>
    <a:lt2>
      <a:srgbClr val="D4ECF2"/>
    </a:lt2>
    <a:accent1>
      <a:srgbClr val="008CA0"/>
    </a:accent1>
    <a:accent2>
      <a:srgbClr val="D2323C"/>
    </a:accent2>
    <a:accent3>
      <a:srgbClr val="DFDC00"/>
    </a:accent3>
    <a:accent4>
      <a:srgbClr val="005564"/>
    </a:accent4>
    <a:accent5>
      <a:srgbClr val="40B9D4"/>
    </a:accent5>
    <a:accent6>
      <a:srgbClr val="F8B100"/>
    </a:accent6>
    <a:hlink>
      <a:srgbClr val="5A463C"/>
    </a:hlink>
    <a:folHlink>
      <a:srgbClr val="800080"/>
    </a:folHlink>
  </a:clrScheme>
</a:themeOverride>
</file>

<file path=ppt/theme/themeOverride2.xml><?xml version="1.0" encoding="utf-8"?>
<a:themeOverride xmlns:a="http://schemas.openxmlformats.org/drawingml/2006/main">
  <a:clrScheme name="CeMM 2014">
    <a:dk1>
      <a:sysClr val="windowText" lastClr="000000"/>
    </a:dk1>
    <a:lt1>
      <a:sysClr val="window" lastClr="FFFFFF"/>
    </a:lt1>
    <a:dk2>
      <a:srgbClr val="40B9D4"/>
    </a:dk2>
    <a:lt2>
      <a:srgbClr val="D4ECF2"/>
    </a:lt2>
    <a:accent1>
      <a:srgbClr val="008CA0"/>
    </a:accent1>
    <a:accent2>
      <a:srgbClr val="D2323C"/>
    </a:accent2>
    <a:accent3>
      <a:srgbClr val="DFDC00"/>
    </a:accent3>
    <a:accent4>
      <a:srgbClr val="005564"/>
    </a:accent4>
    <a:accent5>
      <a:srgbClr val="40B9D4"/>
    </a:accent5>
    <a:accent6>
      <a:srgbClr val="F8B100"/>
    </a:accent6>
    <a:hlink>
      <a:srgbClr val="5A463C"/>
    </a:hlink>
    <a:folHlink>
      <a:srgbClr val="800080"/>
    </a:folHlink>
  </a:clrScheme>
</a:themeOverride>
</file>

<file path=ppt/theme/themeOverride3.xml><?xml version="1.0" encoding="utf-8"?>
<a:themeOverride xmlns:a="http://schemas.openxmlformats.org/drawingml/2006/main">
  <a:clrScheme name="CeMM 2014">
    <a:dk1>
      <a:sysClr val="windowText" lastClr="000000"/>
    </a:dk1>
    <a:lt1>
      <a:sysClr val="window" lastClr="FFFFFF"/>
    </a:lt1>
    <a:dk2>
      <a:srgbClr val="40B9D4"/>
    </a:dk2>
    <a:lt2>
      <a:srgbClr val="D4ECF2"/>
    </a:lt2>
    <a:accent1>
      <a:srgbClr val="008CA0"/>
    </a:accent1>
    <a:accent2>
      <a:srgbClr val="D2323C"/>
    </a:accent2>
    <a:accent3>
      <a:srgbClr val="DFDC00"/>
    </a:accent3>
    <a:accent4>
      <a:srgbClr val="005564"/>
    </a:accent4>
    <a:accent5>
      <a:srgbClr val="40B9D4"/>
    </a:accent5>
    <a:accent6>
      <a:srgbClr val="F8B100"/>
    </a:accent6>
    <a:hlink>
      <a:srgbClr val="5A463C"/>
    </a:hlink>
    <a:folHlink>
      <a:srgbClr val="800080"/>
    </a:folHlink>
  </a:clrScheme>
</a:themeOverride>
</file>

<file path=ppt/theme/themeOverride4.xml><?xml version="1.0" encoding="utf-8"?>
<a:themeOverride xmlns:a="http://schemas.openxmlformats.org/drawingml/2006/main">
  <a:clrScheme name="CeMM 2014">
    <a:dk1>
      <a:sysClr val="windowText" lastClr="000000"/>
    </a:dk1>
    <a:lt1>
      <a:sysClr val="window" lastClr="FFFFFF"/>
    </a:lt1>
    <a:dk2>
      <a:srgbClr val="40B9D4"/>
    </a:dk2>
    <a:lt2>
      <a:srgbClr val="D4ECF2"/>
    </a:lt2>
    <a:accent1>
      <a:srgbClr val="008CA0"/>
    </a:accent1>
    <a:accent2>
      <a:srgbClr val="D2323C"/>
    </a:accent2>
    <a:accent3>
      <a:srgbClr val="DFDC00"/>
    </a:accent3>
    <a:accent4>
      <a:srgbClr val="005564"/>
    </a:accent4>
    <a:accent5>
      <a:srgbClr val="40B9D4"/>
    </a:accent5>
    <a:accent6>
      <a:srgbClr val="F8B100"/>
    </a:accent6>
    <a:hlink>
      <a:srgbClr val="5A463C"/>
    </a:hlink>
    <a:folHlink>
      <a:srgbClr val="800080"/>
    </a:folHlink>
  </a:clrScheme>
</a:themeOverride>
</file>

<file path=ppt/theme/themeOverride5.xml><?xml version="1.0" encoding="utf-8"?>
<a:themeOverride xmlns:a="http://schemas.openxmlformats.org/drawingml/2006/main">
  <a:clrScheme name="CeMM 2014">
    <a:dk1>
      <a:sysClr val="windowText" lastClr="000000"/>
    </a:dk1>
    <a:lt1>
      <a:sysClr val="window" lastClr="FFFFFF"/>
    </a:lt1>
    <a:dk2>
      <a:srgbClr val="40B9D4"/>
    </a:dk2>
    <a:lt2>
      <a:srgbClr val="D4ECF2"/>
    </a:lt2>
    <a:accent1>
      <a:srgbClr val="008CA0"/>
    </a:accent1>
    <a:accent2>
      <a:srgbClr val="D2323C"/>
    </a:accent2>
    <a:accent3>
      <a:srgbClr val="DFDC00"/>
    </a:accent3>
    <a:accent4>
      <a:srgbClr val="005564"/>
    </a:accent4>
    <a:accent5>
      <a:srgbClr val="40B9D4"/>
    </a:accent5>
    <a:accent6>
      <a:srgbClr val="F8B100"/>
    </a:accent6>
    <a:hlink>
      <a:srgbClr val="5A463C"/>
    </a:hlink>
    <a:folHlink>
      <a:srgbClr val="800080"/>
    </a:folHlink>
  </a:clrScheme>
</a:themeOverride>
</file>

<file path=ppt/theme/themeOverride6.xml><?xml version="1.0" encoding="utf-8"?>
<a:themeOverride xmlns:a="http://schemas.openxmlformats.org/drawingml/2006/main">
  <a:clrScheme name="CeMM 2014">
    <a:dk1>
      <a:sysClr val="windowText" lastClr="000000"/>
    </a:dk1>
    <a:lt1>
      <a:sysClr val="window" lastClr="FFFFFF"/>
    </a:lt1>
    <a:dk2>
      <a:srgbClr val="40B9D4"/>
    </a:dk2>
    <a:lt2>
      <a:srgbClr val="D4ECF2"/>
    </a:lt2>
    <a:accent1>
      <a:srgbClr val="008CA0"/>
    </a:accent1>
    <a:accent2>
      <a:srgbClr val="D2323C"/>
    </a:accent2>
    <a:accent3>
      <a:srgbClr val="DFDC00"/>
    </a:accent3>
    <a:accent4>
      <a:srgbClr val="005564"/>
    </a:accent4>
    <a:accent5>
      <a:srgbClr val="40B9D4"/>
    </a:accent5>
    <a:accent6>
      <a:srgbClr val="F8B100"/>
    </a:accent6>
    <a:hlink>
      <a:srgbClr val="5A463C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CeMM 2014 internal presentation_v3</Template>
  <TotalTime>8824</TotalTime>
  <Words>482</Words>
  <Application>Microsoft Macintosh PowerPoint</Application>
  <PresentationFormat>On-screen Show (4:3)</PresentationFormat>
  <Paragraphs>115</Paragraphs>
  <Slides>22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22</vt:i4>
      </vt:variant>
    </vt:vector>
  </HeadingPairs>
  <TitlesOfParts>
    <vt:vector size="35" baseType="lpstr">
      <vt:lpstr>Arial</vt:lpstr>
      <vt:lpstr>Calibri</vt:lpstr>
      <vt:lpstr>Franklin Gothic Book</vt:lpstr>
      <vt:lpstr>Franklin Gothic Medium</vt:lpstr>
      <vt:lpstr>Symbol</vt:lpstr>
      <vt:lpstr>Sys</vt:lpstr>
      <vt:lpstr>Sys TT Bold</vt:lpstr>
      <vt:lpstr>Wingdings</vt:lpstr>
      <vt:lpstr>Zapf Dingbats</vt:lpstr>
      <vt:lpstr>Office Theme</vt:lpstr>
      <vt:lpstr>1_Custom Design</vt:lpstr>
      <vt:lpstr>Custom Design</vt:lpstr>
      <vt:lpstr>Office-Design</vt:lpstr>
      <vt:lpstr>CROP-seq – Pooled CRISPR screening with single-cell transcriptome readout </vt:lpstr>
      <vt:lpstr>PowerPoint Presentation</vt:lpstr>
      <vt:lpstr>Current limitations of CRISPR screens</vt:lpstr>
      <vt:lpstr>PowerPoint Presentation</vt:lpstr>
      <vt:lpstr>PowerPoint Presentation</vt:lpstr>
      <vt:lpstr>CROPseq-Guide-Puro plasmid design </vt:lpstr>
      <vt:lpstr>CROPseq-Guide-Puro plasmid design </vt:lpstr>
      <vt:lpstr>CROPseq-Guide-Puro plasmid design </vt:lpstr>
      <vt:lpstr>PowerPoint Presentation</vt:lpstr>
      <vt:lpstr>PowerPoint Presentation</vt:lpstr>
      <vt:lpstr>CROP-seq detects gRNAs in single-cell transcriptomes</vt:lpstr>
      <vt:lpstr>CROP-seq reads the gRNA directly</vt:lpstr>
      <vt:lpstr>PowerPoint Presentation</vt:lpstr>
      <vt:lpstr>PowerPoint Presentation</vt:lpstr>
      <vt:lpstr>Impact of perturbations on TCR activation signature</vt:lpstr>
      <vt:lpstr>Validation of CROP-seq by an arrayed screen</vt:lpstr>
      <vt:lpstr>Validation of CROP-seq by an arrayed screen</vt:lpstr>
      <vt:lpstr>PowerPoint Presentation</vt:lpstr>
      <vt:lpstr>PowerPoint Presentation</vt:lpstr>
      <vt:lpstr>PowerPoint Presentation</vt:lpstr>
      <vt:lpstr>How to implement CROP-seq</vt:lpstr>
      <vt:lpstr>Acknowledgments</vt:lpstr>
    </vt:vector>
  </TitlesOfParts>
  <Company>Austrian Academy of Sciences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Eva Schweng</dc:creator>
  <cp:lastModifiedBy>Paul Datlinger</cp:lastModifiedBy>
  <cp:revision>598</cp:revision>
  <dcterms:created xsi:type="dcterms:W3CDTF">2016-02-16T07:46:29Z</dcterms:created>
  <dcterms:modified xsi:type="dcterms:W3CDTF">2017-04-20T05:57:52Z</dcterms:modified>
</cp:coreProperties>
</file>